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2"/>
  </p:notesMasterIdLst>
  <p:sldIdLst>
    <p:sldId id="278" r:id="rId2"/>
    <p:sldId id="258" r:id="rId3"/>
    <p:sldId id="269" r:id="rId4"/>
    <p:sldId id="257" r:id="rId5"/>
    <p:sldId id="259" r:id="rId6"/>
    <p:sldId id="260" r:id="rId7"/>
    <p:sldId id="261" r:id="rId8"/>
    <p:sldId id="262" r:id="rId9"/>
    <p:sldId id="263" r:id="rId10"/>
    <p:sldId id="270" r:id="rId11"/>
    <p:sldId id="272" r:id="rId12"/>
    <p:sldId id="271" r:id="rId13"/>
    <p:sldId id="273" r:id="rId14"/>
    <p:sldId id="277" r:id="rId15"/>
    <p:sldId id="264" r:id="rId16"/>
    <p:sldId id="265" r:id="rId17"/>
    <p:sldId id="266" r:id="rId18"/>
    <p:sldId id="267"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snapToObjects="1">
      <p:cViewPr varScale="1">
        <p:scale>
          <a:sx n="53" d="100"/>
          <a:sy n="53" d="100"/>
        </p:scale>
        <p:origin x="-96" y="-3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8"/>
    </p:cViewPr>
  </p:sorterViewPr>
  <p:notesViewPr>
    <p:cSldViewPr snapToGrid="0" snapToObjects="1">
      <p:cViewPr>
        <p:scale>
          <a:sx n="100" d="100"/>
          <a:sy n="100" d="100"/>
        </p:scale>
        <p:origin x="-18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A2EFE5-FE0E-41F8-BD70-32D1DB385E0F}" type="datetimeFigureOut">
              <a:rPr lang="en-US" smtClean="0"/>
              <a:t>5/22/2014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CC9B4A-A562-46B5-8946-90E95C9DCF92}" type="slidenum">
              <a:rPr lang="en-US" smtClean="0"/>
              <a:t>‹#›</a:t>
            </a:fld>
            <a:endParaRPr lang="en-US"/>
          </a:p>
        </p:txBody>
      </p:sp>
    </p:spTree>
    <p:extLst>
      <p:ext uri="{BB962C8B-B14F-4D97-AF65-F5344CB8AC3E}">
        <p14:creationId xmlns:p14="http://schemas.microsoft.com/office/powerpoint/2010/main" val="573605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399"/>
            <a:ext cx="5572125" cy="4341813"/>
          </a:xfrm>
        </p:spPr>
        <p:txBody>
          <a:bodyPr/>
          <a:lstStyle/>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1</a:t>
            </a:fld>
            <a:endParaRPr lang="en-US"/>
          </a:p>
        </p:txBody>
      </p:sp>
    </p:spTree>
    <p:extLst>
      <p:ext uri="{BB962C8B-B14F-4D97-AF65-F5344CB8AC3E}">
        <p14:creationId xmlns:p14="http://schemas.microsoft.com/office/powerpoint/2010/main" val="2793756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10</a:t>
            </a:fld>
            <a:endParaRPr lang="en-US"/>
          </a:p>
        </p:txBody>
      </p:sp>
    </p:spTree>
    <p:extLst>
      <p:ext uri="{BB962C8B-B14F-4D97-AF65-F5344CB8AC3E}">
        <p14:creationId xmlns:p14="http://schemas.microsoft.com/office/powerpoint/2010/main" val="351639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11</a:t>
            </a:fld>
            <a:endParaRPr lang="en-US"/>
          </a:p>
        </p:txBody>
      </p:sp>
    </p:spTree>
    <p:extLst>
      <p:ext uri="{BB962C8B-B14F-4D97-AF65-F5344CB8AC3E}">
        <p14:creationId xmlns:p14="http://schemas.microsoft.com/office/powerpoint/2010/main" val="182496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12</a:t>
            </a:fld>
            <a:endParaRPr lang="en-US"/>
          </a:p>
        </p:txBody>
      </p:sp>
    </p:spTree>
    <p:extLst>
      <p:ext uri="{BB962C8B-B14F-4D97-AF65-F5344CB8AC3E}">
        <p14:creationId xmlns:p14="http://schemas.microsoft.com/office/powerpoint/2010/main" val="3653690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13</a:t>
            </a:fld>
            <a:endParaRPr lang="en-US"/>
          </a:p>
        </p:txBody>
      </p:sp>
    </p:spTree>
    <p:extLst>
      <p:ext uri="{BB962C8B-B14F-4D97-AF65-F5344CB8AC3E}">
        <p14:creationId xmlns:p14="http://schemas.microsoft.com/office/powerpoint/2010/main" val="2657432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14</a:t>
            </a:fld>
            <a:endParaRPr lang="en-US"/>
          </a:p>
        </p:txBody>
      </p:sp>
    </p:spTree>
    <p:extLst>
      <p:ext uri="{BB962C8B-B14F-4D97-AF65-F5344CB8AC3E}">
        <p14:creationId xmlns:p14="http://schemas.microsoft.com/office/powerpoint/2010/main" val="401557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15</a:t>
            </a:fld>
            <a:endParaRPr lang="en-US"/>
          </a:p>
        </p:txBody>
      </p:sp>
    </p:spTree>
    <p:extLst>
      <p:ext uri="{BB962C8B-B14F-4D97-AF65-F5344CB8AC3E}">
        <p14:creationId xmlns:p14="http://schemas.microsoft.com/office/powerpoint/2010/main" val="39927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16</a:t>
            </a:fld>
            <a:endParaRPr lang="en-US"/>
          </a:p>
        </p:txBody>
      </p:sp>
    </p:spTree>
    <p:extLst>
      <p:ext uri="{BB962C8B-B14F-4D97-AF65-F5344CB8AC3E}">
        <p14:creationId xmlns:p14="http://schemas.microsoft.com/office/powerpoint/2010/main" val="395729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17</a:t>
            </a:fld>
            <a:endParaRPr lang="en-US"/>
          </a:p>
        </p:txBody>
      </p:sp>
    </p:spTree>
    <p:extLst>
      <p:ext uri="{BB962C8B-B14F-4D97-AF65-F5344CB8AC3E}">
        <p14:creationId xmlns:p14="http://schemas.microsoft.com/office/powerpoint/2010/main" val="822329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18</a:t>
            </a:fld>
            <a:endParaRPr lang="en-US"/>
          </a:p>
        </p:txBody>
      </p:sp>
    </p:spTree>
    <p:extLst>
      <p:ext uri="{BB962C8B-B14F-4D97-AF65-F5344CB8AC3E}">
        <p14:creationId xmlns:p14="http://schemas.microsoft.com/office/powerpoint/2010/main" val="2694188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19</a:t>
            </a:fld>
            <a:endParaRPr lang="en-US"/>
          </a:p>
        </p:txBody>
      </p:sp>
    </p:spTree>
    <p:extLst>
      <p:ext uri="{BB962C8B-B14F-4D97-AF65-F5344CB8AC3E}">
        <p14:creationId xmlns:p14="http://schemas.microsoft.com/office/powerpoint/2010/main" val="241775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2</a:t>
            </a:fld>
            <a:endParaRPr lang="en-US"/>
          </a:p>
        </p:txBody>
      </p:sp>
    </p:spTree>
    <p:extLst>
      <p:ext uri="{BB962C8B-B14F-4D97-AF65-F5344CB8AC3E}">
        <p14:creationId xmlns:p14="http://schemas.microsoft.com/office/powerpoint/2010/main" val="4280862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CC9B4A-A562-46B5-8946-90E95C9DCF92}" type="slidenum">
              <a:rPr lang="en-US" smtClean="0"/>
              <a:t>20</a:t>
            </a:fld>
            <a:endParaRPr lang="en-US"/>
          </a:p>
        </p:txBody>
      </p:sp>
    </p:spTree>
    <p:extLst>
      <p:ext uri="{BB962C8B-B14F-4D97-AF65-F5344CB8AC3E}">
        <p14:creationId xmlns:p14="http://schemas.microsoft.com/office/powerpoint/2010/main" val="130328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3</a:t>
            </a:fld>
            <a:endParaRPr lang="en-US"/>
          </a:p>
        </p:txBody>
      </p:sp>
    </p:spTree>
    <p:extLst>
      <p:ext uri="{BB962C8B-B14F-4D97-AF65-F5344CB8AC3E}">
        <p14:creationId xmlns:p14="http://schemas.microsoft.com/office/powerpoint/2010/main" val="179363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4</a:t>
            </a:fld>
            <a:endParaRPr lang="en-US"/>
          </a:p>
        </p:txBody>
      </p:sp>
    </p:spTree>
    <p:extLst>
      <p:ext uri="{BB962C8B-B14F-4D97-AF65-F5344CB8AC3E}">
        <p14:creationId xmlns:p14="http://schemas.microsoft.com/office/powerpoint/2010/main" val="329715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5</a:t>
            </a:fld>
            <a:endParaRPr lang="en-US"/>
          </a:p>
        </p:txBody>
      </p:sp>
    </p:spTree>
    <p:extLst>
      <p:ext uri="{BB962C8B-B14F-4D97-AF65-F5344CB8AC3E}">
        <p14:creationId xmlns:p14="http://schemas.microsoft.com/office/powerpoint/2010/main" val="181065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6</a:t>
            </a:fld>
            <a:endParaRPr lang="en-US"/>
          </a:p>
        </p:txBody>
      </p:sp>
    </p:spTree>
    <p:extLst>
      <p:ext uri="{BB962C8B-B14F-4D97-AF65-F5344CB8AC3E}">
        <p14:creationId xmlns:p14="http://schemas.microsoft.com/office/powerpoint/2010/main" val="318281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399"/>
            <a:ext cx="5591175" cy="4341813"/>
          </a:xfrm>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7</a:t>
            </a:fld>
            <a:endParaRPr lang="en-US"/>
          </a:p>
        </p:txBody>
      </p:sp>
    </p:spTree>
    <p:extLst>
      <p:ext uri="{BB962C8B-B14F-4D97-AF65-F5344CB8AC3E}">
        <p14:creationId xmlns:p14="http://schemas.microsoft.com/office/powerpoint/2010/main" val="869928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8</a:t>
            </a:fld>
            <a:endParaRPr lang="en-US"/>
          </a:p>
        </p:txBody>
      </p:sp>
    </p:spTree>
    <p:extLst>
      <p:ext uri="{BB962C8B-B14F-4D97-AF65-F5344CB8AC3E}">
        <p14:creationId xmlns:p14="http://schemas.microsoft.com/office/powerpoint/2010/main" val="3633226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8CC9B4A-A562-46B5-8946-90E95C9DCF92}" type="slidenum">
              <a:rPr lang="en-US" smtClean="0"/>
              <a:t>9</a:t>
            </a:fld>
            <a:endParaRPr lang="en-US"/>
          </a:p>
        </p:txBody>
      </p:sp>
    </p:spTree>
    <p:extLst>
      <p:ext uri="{BB962C8B-B14F-4D97-AF65-F5344CB8AC3E}">
        <p14:creationId xmlns:p14="http://schemas.microsoft.com/office/powerpoint/2010/main" val="228075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5/22/2014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5/22/2014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5/22/2014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5/22/2014</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pic>
        <p:nvPicPr>
          <p:cNvPr id="11" name="Picture 10" descr="letter logo master small.jp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339584" y="150078"/>
            <a:ext cx="1347216" cy="664464"/>
          </a:xfrm>
          <a:prstGeom prst="rect">
            <a:avLst/>
          </a:prstGeom>
          <a:ln w="15875">
            <a:solidFill>
              <a:schemeClr val="accent6">
                <a:lumMod val="20000"/>
                <a:lumOff val="80000"/>
              </a:schemeClr>
            </a:solidFill>
          </a:ln>
          <a:effectLst>
            <a:outerShdw blurRad="190500" algn="tl" rotWithShape="0">
              <a:srgbClr val="000000">
                <a:alpha val="70000"/>
              </a:srgbClr>
            </a:outerShdw>
          </a:effectLst>
        </p:spPr>
      </p:pic>
      <p:pic>
        <p:nvPicPr>
          <p:cNvPr id="12" name="Picture 11" descr="USFBLogo.jpg"/>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458415" y="150078"/>
            <a:ext cx="1369170" cy="697943"/>
          </a:xfrm>
          <a:prstGeom prst="rect">
            <a:avLst/>
          </a:prstGeom>
          <a:ln w="19050">
            <a:solidFill>
              <a:schemeClr val="accent6">
                <a:lumMod val="20000"/>
                <a:lumOff val="80000"/>
              </a:schemeClr>
            </a:solidFill>
          </a:ln>
          <a:effectLst>
            <a:outerShdw blurRad="190500" algn="tl" rotWithShape="0">
              <a:srgbClr val="000000">
                <a:alpha val="70000"/>
              </a:srgbClr>
            </a:outerShdw>
          </a:effectLst>
        </p:spPr>
      </p:pic>
      <p:pic>
        <p:nvPicPr>
          <p:cNvPr id="13" name="Picture 12" descr="IFPG-logo.jpg"/>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3151244" y="150078"/>
            <a:ext cx="2441770" cy="706133"/>
          </a:xfrm>
          <a:prstGeom prst="rect">
            <a:avLst/>
          </a:prstGeom>
          <a:ln w="19050">
            <a:solidFill>
              <a:schemeClr val="accent6">
                <a:lumMod val="20000"/>
                <a:lumOff val="80000"/>
              </a:schemeClr>
            </a:solidFill>
          </a:ln>
          <a:effectLst>
            <a:outerShdw blurRad="190500" algn="tl" rotWithShape="0">
              <a:srgbClr val="000000">
                <a:alpha val="70000"/>
              </a:srgbClr>
            </a:outerShdw>
          </a:effectLst>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hyperlink" Target="mailto:John@KingandKingLLC.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kingandkingllc.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43000" y="1108364"/>
            <a:ext cx="6134100" cy="1136072"/>
          </a:xfrm>
        </p:spPr>
        <p:txBody>
          <a:bodyPr>
            <a:noAutofit/>
          </a:bodyPr>
          <a:lstStyle/>
          <a:p>
            <a:pPr marL="45720" indent="0" algn="ctr">
              <a:buNone/>
            </a:pPr>
            <a:r>
              <a:rPr lang="en-US" sz="3200" b="1" dirty="0" smtClean="0">
                <a:latin typeface="+mj-lt"/>
              </a:rPr>
              <a:t>“Franchise </a:t>
            </a:r>
            <a:r>
              <a:rPr lang="en-US" sz="3200" b="1" dirty="0" err="1" smtClean="0">
                <a:latin typeface="+mj-lt"/>
              </a:rPr>
              <a:t>ReSales</a:t>
            </a:r>
            <a:r>
              <a:rPr lang="en-US" sz="3200" b="1" dirty="0" smtClean="0">
                <a:latin typeface="+mj-lt"/>
              </a:rPr>
              <a:t>” </a:t>
            </a:r>
          </a:p>
          <a:p>
            <a:pPr marL="45720" indent="0" algn="ctr">
              <a:buNone/>
            </a:pPr>
            <a:r>
              <a:rPr lang="en-US" sz="3200" b="1" dirty="0" smtClean="0">
                <a:latin typeface="+mj-lt"/>
              </a:rPr>
              <a:t>A </a:t>
            </a:r>
            <a:r>
              <a:rPr lang="en-US" sz="3200" b="1" dirty="0">
                <a:latin typeface="+mj-lt"/>
              </a:rPr>
              <a:t>S</a:t>
            </a:r>
            <a:r>
              <a:rPr lang="en-US" sz="3200" b="1" dirty="0" smtClean="0">
                <a:latin typeface="+mj-lt"/>
              </a:rPr>
              <a:t>trategic Imperative!</a:t>
            </a:r>
            <a:endParaRPr lang="en-US" sz="3200" b="1" dirty="0">
              <a:latin typeface="+mj-lt"/>
            </a:endParaRPr>
          </a:p>
        </p:txBody>
      </p:sp>
      <p:grpSp>
        <p:nvGrpSpPr>
          <p:cNvPr id="16" name="Group 15"/>
          <p:cNvGrpSpPr/>
          <p:nvPr/>
        </p:nvGrpSpPr>
        <p:grpSpPr>
          <a:xfrm>
            <a:off x="560916" y="2458821"/>
            <a:ext cx="7542469" cy="3418021"/>
            <a:chOff x="560916" y="2458821"/>
            <a:chExt cx="7542469" cy="3418021"/>
          </a:xfrm>
        </p:grpSpPr>
        <p:pic>
          <p:nvPicPr>
            <p:cNvPr id="4" name="Picture 3"/>
            <p:cNvPicPr>
              <a:picLocks noChangeAspect="1"/>
            </p:cNvPicPr>
            <p:nvPr/>
          </p:nvPicPr>
          <p:blipFill>
            <a:blip r:embed="rId3"/>
            <a:stretch>
              <a:fillRect/>
            </a:stretch>
          </p:blipFill>
          <p:spPr>
            <a:xfrm>
              <a:off x="560916" y="3809168"/>
              <a:ext cx="1164167" cy="852337"/>
            </a:xfrm>
            <a:prstGeom prst="rect">
              <a:avLst/>
            </a:prstGeom>
            <a:ln w="50800" cap="rnd">
              <a:solidFill>
                <a:schemeClr val="accent6">
                  <a:lumMod val="40000"/>
                  <a:lumOff val="60000"/>
                </a:schemeClr>
              </a:solidFill>
            </a:ln>
          </p:spPr>
        </p:pic>
        <p:pic>
          <p:nvPicPr>
            <p:cNvPr id="5" name="Picture 4"/>
            <p:cNvPicPr>
              <a:picLocks noChangeAspect="1"/>
            </p:cNvPicPr>
            <p:nvPr/>
          </p:nvPicPr>
          <p:blipFill>
            <a:blip r:embed="rId4"/>
            <a:stretch>
              <a:fillRect/>
            </a:stretch>
          </p:blipFill>
          <p:spPr>
            <a:xfrm>
              <a:off x="6135265" y="4957218"/>
              <a:ext cx="951334" cy="919624"/>
            </a:xfrm>
            <a:prstGeom prst="rect">
              <a:avLst/>
            </a:prstGeom>
            <a:ln w="50800" cap="rnd">
              <a:solidFill>
                <a:schemeClr val="accent6">
                  <a:lumMod val="40000"/>
                  <a:lumOff val="60000"/>
                </a:schemeClr>
              </a:solidFill>
            </a:ln>
          </p:spPr>
        </p:pic>
        <p:pic>
          <p:nvPicPr>
            <p:cNvPr id="6" name="Picture 5"/>
            <p:cNvPicPr>
              <a:picLocks noChangeAspect="1"/>
            </p:cNvPicPr>
            <p:nvPr/>
          </p:nvPicPr>
          <p:blipFill>
            <a:blip r:embed="rId5"/>
            <a:stretch>
              <a:fillRect/>
            </a:stretch>
          </p:blipFill>
          <p:spPr>
            <a:xfrm>
              <a:off x="2205566" y="3809168"/>
              <a:ext cx="1037166" cy="852158"/>
            </a:xfrm>
            <a:prstGeom prst="rect">
              <a:avLst/>
            </a:prstGeom>
            <a:ln w="50800" cap="rnd">
              <a:solidFill>
                <a:schemeClr val="accent6">
                  <a:lumMod val="40000"/>
                  <a:lumOff val="60000"/>
                </a:schemeClr>
              </a:solidFill>
            </a:ln>
          </p:spPr>
        </p:pic>
        <p:pic>
          <p:nvPicPr>
            <p:cNvPr id="7" name="Picture 6"/>
            <p:cNvPicPr>
              <a:picLocks noChangeAspect="1"/>
            </p:cNvPicPr>
            <p:nvPr/>
          </p:nvPicPr>
          <p:blipFill>
            <a:blip r:embed="rId6"/>
            <a:stretch>
              <a:fillRect/>
            </a:stretch>
          </p:blipFill>
          <p:spPr>
            <a:xfrm>
              <a:off x="3649129" y="3809168"/>
              <a:ext cx="905675" cy="852158"/>
            </a:xfrm>
            <a:prstGeom prst="rect">
              <a:avLst/>
            </a:prstGeom>
            <a:ln w="50800" cap="rnd">
              <a:solidFill>
                <a:schemeClr val="accent6">
                  <a:lumMod val="40000"/>
                  <a:lumOff val="60000"/>
                </a:schemeClr>
              </a:solidFill>
            </a:ln>
          </p:spPr>
        </p:pic>
        <p:pic>
          <p:nvPicPr>
            <p:cNvPr id="8" name="Picture 7"/>
            <p:cNvPicPr>
              <a:picLocks noChangeAspect="1"/>
            </p:cNvPicPr>
            <p:nvPr/>
          </p:nvPicPr>
          <p:blipFill>
            <a:blip r:embed="rId7"/>
            <a:stretch>
              <a:fillRect/>
            </a:stretch>
          </p:blipFill>
          <p:spPr>
            <a:xfrm>
              <a:off x="4927593" y="3809168"/>
              <a:ext cx="852337" cy="852337"/>
            </a:xfrm>
            <a:prstGeom prst="rect">
              <a:avLst/>
            </a:prstGeom>
            <a:ln w="50800" cap="rnd">
              <a:solidFill>
                <a:schemeClr val="accent6">
                  <a:lumMod val="40000"/>
                  <a:lumOff val="60000"/>
                </a:schemeClr>
              </a:solidFill>
            </a:ln>
          </p:spPr>
        </p:pic>
        <p:pic>
          <p:nvPicPr>
            <p:cNvPr id="9" name="Picture 8"/>
            <p:cNvPicPr>
              <a:picLocks noChangeAspect="1"/>
            </p:cNvPicPr>
            <p:nvPr/>
          </p:nvPicPr>
          <p:blipFill>
            <a:blip r:embed="rId8"/>
            <a:stretch>
              <a:fillRect/>
            </a:stretch>
          </p:blipFill>
          <p:spPr>
            <a:xfrm>
              <a:off x="2836322" y="4957217"/>
              <a:ext cx="1136209" cy="852157"/>
            </a:xfrm>
            <a:prstGeom prst="rect">
              <a:avLst/>
            </a:prstGeom>
            <a:ln w="50800" cap="rnd">
              <a:solidFill>
                <a:schemeClr val="accent6">
                  <a:lumMod val="40000"/>
                  <a:lumOff val="60000"/>
                </a:schemeClr>
              </a:solidFill>
            </a:ln>
          </p:spPr>
        </p:pic>
        <p:pic>
          <p:nvPicPr>
            <p:cNvPr id="10" name="Picture 9"/>
            <p:cNvPicPr>
              <a:picLocks noChangeAspect="1"/>
            </p:cNvPicPr>
            <p:nvPr/>
          </p:nvPicPr>
          <p:blipFill>
            <a:blip r:embed="rId9"/>
            <a:stretch>
              <a:fillRect/>
            </a:stretch>
          </p:blipFill>
          <p:spPr>
            <a:xfrm>
              <a:off x="6274585" y="3809168"/>
              <a:ext cx="1828800" cy="762000"/>
            </a:xfrm>
            <a:prstGeom prst="rect">
              <a:avLst/>
            </a:prstGeom>
            <a:ln w="50800" cap="rnd">
              <a:solidFill>
                <a:schemeClr val="accent6">
                  <a:lumMod val="40000"/>
                  <a:lumOff val="60000"/>
                </a:schemeClr>
              </a:solidFill>
            </a:ln>
          </p:spPr>
        </p:pic>
        <p:pic>
          <p:nvPicPr>
            <p:cNvPr id="3" name="Picture 2"/>
            <p:cNvPicPr>
              <a:picLocks noChangeAspect="1"/>
            </p:cNvPicPr>
            <p:nvPr/>
          </p:nvPicPr>
          <p:blipFill>
            <a:blip r:embed="rId10"/>
            <a:stretch>
              <a:fillRect/>
            </a:stretch>
          </p:blipFill>
          <p:spPr>
            <a:xfrm>
              <a:off x="3670037" y="2458821"/>
              <a:ext cx="884767" cy="1053036"/>
            </a:xfrm>
            <a:prstGeom prst="rect">
              <a:avLst/>
            </a:prstGeom>
            <a:ln w="50800" cap="rnd">
              <a:solidFill>
                <a:schemeClr val="accent6">
                  <a:lumMod val="40000"/>
                  <a:lumOff val="60000"/>
                </a:schemeClr>
              </a:solidFill>
            </a:ln>
          </p:spPr>
        </p:pic>
        <p:pic>
          <p:nvPicPr>
            <p:cNvPr id="11" name="Picture 10"/>
            <p:cNvPicPr>
              <a:picLocks noChangeAspect="1"/>
            </p:cNvPicPr>
            <p:nvPr/>
          </p:nvPicPr>
          <p:blipFill>
            <a:blip r:embed="rId11"/>
            <a:stretch>
              <a:fillRect/>
            </a:stretch>
          </p:blipFill>
          <p:spPr>
            <a:xfrm>
              <a:off x="1596306" y="4957217"/>
              <a:ext cx="986028" cy="906586"/>
            </a:xfrm>
            <a:prstGeom prst="rect">
              <a:avLst/>
            </a:prstGeom>
            <a:ln w="50800" cap="rnd">
              <a:solidFill>
                <a:schemeClr val="accent6">
                  <a:lumMod val="40000"/>
                  <a:lumOff val="60000"/>
                </a:schemeClr>
              </a:solidFill>
            </a:ln>
          </p:spPr>
        </p:pic>
        <p:pic>
          <p:nvPicPr>
            <p:cNvPr id="12" name="Picture 11"/>
            <p:cNvPicPr>
              <a:picLocks noChangeAspect="1"/>
            </p:cNvPicPr>
            <p:nvPr/>
          </p:nvPicPr>
          <p:blipFill>
            <a:blip r:embed="rId12"/>
            <a:stretch>
              <a:fillRect/>
            </a:stretch>
          </p:blipFill>
          <p:spPr>
            <a:xfrm>
              <a:off x="1331380" y="2862875"/>
              <a:ext cx="1598083" cy="639233"/>
            </a:xfrm>
            <a:prstGeom prst="rect">
              <a:avLst/>
            </a:prstGeom>
            <a:ln w="50800" cap="rnd">
              <a:solidFill>
                <a:schemeClr val="accent6">
                  <a:lumMod val="40000"/>
                  <a:lumOff val="60000"/>
                </a:schemeClr>
              </a:solidFill>
            </a:ln>
          </p:spPr>
        </p:pic>
        <p:pic>
          <p:nvPicPr>
            <p:cNvPr id="13" name="Picture 12"/>
            <p:cNvPicPr>
              <a:picLocks noChangeAspect="1"/>
            </p:cNvPicPr>
            <p:nvPr/>
          </p:nvPicPr>
          <p:blipFill>
            <a:blip r:embed="rId13"/>
            <a:stretch>
              <a:fillRect/>
            </a:stretch>
          </p:blipFill>
          <p:spPr>
            <a:xfrm>
              <a:off x="5419466" y="2768600"/>
              <a:ext cx="1499719" cy="733507"/>
            </a:xfrm>
            <a:prstGeom prst="rect">
              <a:avLst/>
            </a:prstGeom>
            <a:ln w="50800" cap="rnd">
              <a:solidFill>
                <a:schemeClr val="accent6">
                  <a:lumMod val="40000"/>
                  <a:lumOff val="60000"/>
                </a:schemeClr>
              </a:solidFill>
            </a:ln>
          </p:spPr>
        </p:pic>
        <p:pic>
          <p:nvPicPr>
            <p:cNvPr id="14" name="Picture 13"/>
            <p:cNvPicPr>
              <a:picLocks noChangeAspect="1"/>
            </p:cNvPicPr>
            <p:nvPr/>
          </p:nvPicPr>
          <p:blipFill>
            <a:blip r:embed="rId14"/>
            <a:stretch>
              <a:fillRect/>
            </a:stretch>
          </p:blipFill>
          <p:spPr>
            <a:xfrm>
              <a:off x="4332130" y="4957217"/>
              <a:ext cx="1447800" cy="907424"/>
            </a:xfrm>
            <a:prstGeom prst="rect">
              <a:avLst/>
            </a:prstGeom>
            <a:ln w="50800" cap="rnd">
              <a:solidFill>
                <a:schemeClr val="accent6">
                  <a:lumMod val="40000"/>
                  <a:lumOff val="60000"/>
                </a:schemeClr>
              </a:solidFill>
            </a:ln>
          </p:spPr>
        </p:pic>
      </p:grpSp>
    </p:spTree>
    <p:extLst>
      <p:ext uri="{BB962C8B-B14F-4D97-AF65-F5344CB8AC3E}">
        <p14:creationId xmlns:p14="http://schemas.microsoft.com/office/powerpoint/2010/main" val="46488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ad2SuccessFinal.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28839" y="2128519"/>
            <a:ext cx="3943350" cy="2776943"/>
          </a:xfrm>
          <a:prstGeom prst="rect">
            <a:avLst/>
          </a:prstGeom>
        </p:spPr>
      </p:pic>
      <p:sp>
        <p:nvSpPr>
          <p:cNvPr id="5" name="Rectangle 4"/>
          <p:cNvSpPr/>
          <p:nvPr/>
        </p:nvSpPr>
        <p:spPr>
          <a:xfrm>
            <a:off x="695326" y="4905463"/>
            <a:ext cx="7343774" cy="923330"/>
          </a:xfrm>
          <a:prstGeom prst="rect">
            <a:avLst/>
          </a:prstGeom>
        </p:spPr>
        <p:txBody>
          <a:bodyPr wrap="square">
            <a:spAutoFit/>
          </a:bodyPr>
          <a:lstStyle/>
          <a:p>
            <a:pPr marL="285750" indent="-285750">
              <a:buFont typeface="Arial" panose="020B0604020202020204" pitchFamily="34" charset="0"/>
              <a:buChar char="•"/>
            </a:pPr>
            <a:r>
              <a:rPr lang="en-US" dirty="0"/>
              <a:t>KKBA has been focused almost exclusively on assisting our IFPG affiliated franchise partners with </a:t>
            </a:r>
            <a:r>
              <a:rPr lang="en-US" dirty="0" err="1"/>
              <a:t>Resales</a:t>
            </a:r>
            <a:r>
              <a:rPr lang="en-US" dirty="0"/>
              <a:t> since joining IFPG as an affiliated broker in September 2011.</a:t>
            </a:r>
          </a:p>
        </p:txBody>
      </p:sp>
      <p:sp>
        <p:nvSpPr>
          <p:cNvPr id="2" name="Content Placeholder 1"/>
          <p:cNvSpPr>
            <a:spLocks noGrp="1"/>
          </p:cNvSpPr>
          <p:nvPr>
            <p:ph sz="quarter" idx="13"/>
          </p:nvPr>
        </p:nvSpPr>
        <p:spPr>
          <a:xfrm>
            <a:off x="1143000" y="876300"/>
            <a:ext cx="6134100" cy="1095375"/>
          </a:xfrm>
        </p:spPr>
        <p:txBody>
          <a:bodyPr>
            <a:normAutofit/>
          </a:bodyPr>
          <a:lstStyle/>
          <a:p>
            <a:pPr marL="45720" indent="0" algn="ctr">
              <a:buNone/>
            </a:pPr>
            <a:r>
              <a:rPr lang="en-US" sz="3200" b="1" dirty="0" smtClean="0">
                <a:latin typeface="+mj-lt"/>
              </a:rPr>
              <a:t>A proactive approach is a strategic imperative!</a:t>
            </a:r>
            <a:endParaRPr lang="en-US" sz="3200" b="1" dirty="0">
              <a:latin typeface="+mj-lt"/>
            </a:endParaRPr>
          </a:p>
        </p:txBody>
      </p:sp>
    </p:spTree>
    <p:extLst>
      <p:ext uri="{BB962C8B-B14F-4D97-AF65-F5344CB8AC3E}">
        <p14:creationId xmlns:p14="http://schemas.microsoft.com/office/powerpoint/2010/main" val="1323432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1" y="1133668"/>
            <a:ext cx="7102474" cy="971357"/>
          </a:xfrm>
        </p:spPr>
        <p:txBody>
          <a:bodyPr/>
          <a:lstStyle/>
          <a:p>
            <a:pPr marL="0" indent="0" algn="ctr">
              <a:buNone/>
            </a:pPr>
            <a:r>
              <a:rPr lang="en-US" sz="3200" dirty="0" smtClean="0">
                <a:effectLst/>
              </a:rPr>
              <a:t>A proactive approach is a strategic imperative!</a:t>
            </a:r>
            <a:endParaRPr lang="en-US" sz="3200" dirty="0">
              <a:effectLst/>
            </a:endParaRPr>
          </a:p>
        </p:txBody>
      </p:sp>
      <p:pic>
        <p:nvPicPr>
          <p:cNvPr id="5" name="Picture 4" descr="Consumer-social-journey1.jpg"/>
          <p:cNvPicPr>
            <a:picLocks noChangeAspect="1"/>
          </p:cNvPicPr>
          <p:nvPr/>
        </p:nvPicPr>
        <p:blipFill>
          <a:blip r:embed="rId3" cstate="print">
            <a:alphaModFix amt="15000"/>
            <a:extLst>
              <a:ext uri="{28A0092B-C50C-407E-A947-70E740481C1C}">
                <a14:useLocalDpi xmlns:a14="http://schemas.microsoft.com/office/drawing/2010/main" val="0"/>
              </a:ext>
            </a:extLst>
          </a:blip>
          <a:stretch>
            <a:fillRect/>
          </a:stretch>
        </p:blipFill>
        <p:spPr>
          <a:xfrm flipH="1">
            <a:off x="447674" y="1529259"/>
            <a:ext cx="7553325" cy="4797880"/>
          </a:xfrm>
          <a:prstGeom prst="rect">
            <a:avLst/>
          </a:prstGeom>
        </p:spPr>
      </p:pic>
      <p:sp>
        <p:nvSpPr>
          <p:cNvPr id="4" name="Rectangle 3"/>
          <p:cNvSpPr/>
          <p:nvPr/>
        </p:nvSpPr>
        <p:spPr>
          <a:xfrm>
            <a:off x="447673" y="2136339"/>
            <a:ext cx="7553325" cy="2862322"/>
          </a:xfrm>
          <a:prstGeom prst="rect">
            <a:avLst/>
          </a:prstGeom>
        </p:spPr>
        <p:txBody>
          <a:bodyPr wrap="square">
            <a:spAutoFit/>
          </a:bodyPr>
          <a:lstStyle/>
          <a:p>
            <a:endParaRPr lang="en-US" dirty="0" smtClean="0"/>
          </a:p>
          <a:p>
            <a:endParaRPr lang="en-US" dirty="0"/>
          </a:p>
          <a:p>
            <a:pPr marL="285750" indent="-285750">
              <a:buFont typeface="Arial" panose="020B0604020202020204" pitchFamily="34" charset="0"/>
              <a:buChar char="•"/>
            </a:pPr>
            <a:r>
              <a:rPr lang="en-US" dirty="0" smtClean="0"/>
              <a:t>Many </a:t>
            </a:r>
            <a:r>
              <a:rPr lang="en-US" dirty="0"/>
              <a:t>of our IFPG affiliated Franchisors fully understand the importance of a proactive approach to </a:t>
            </a:r>
            <a:r>
              <a:rPr lang="en-US" dirty="0" err="1"/>
              <a:t>resales</a:t>
            </a:r>
            <a:r>
              <a:rPr lang="en-US" dirty="0"/>
              <a:t> as a strategic imperative. They “get it</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franchisors completely understand that even under ideal circumstances, a small percentage of franchisees don't invest the effort or have the ambition to capitalize on their territory's potential.</a:t>
            </a:r>
          </a:p>
        </p:txBody>
      </p:sp>
    </p:spTree>
    <p:extLst>
      <p:ext uri="{BB962C8B-B14F-4D97-AF65-F5344CB8AC3E}">
        <p14:creationId xmlns:p14="http://schemas.microsoft.com/office/powerpoint/2010/main" val="286476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8975" y="1035050"/>
            <a:ext cx="7569200" cy="2019300"/>
          </a:xfrm>
          <a:prstGeom prst="rect">
            <a:avLst/>
          </a:prstGeom>
        </p:spPr>
      </p:pic>
      <p:sp>
        <p:nvSpPr>
          <p:cNvPr id="5" name="Rectangle 4"/>
          <p:cNvSpPr/>
          <p:nvPr/>
        </p:nvSpPr>
        <p:spPr>
          <a:xfrm>
            <a:off x="542926" y="3257549"/>
            <a:ext cx="7715250" cy="2862322"/>
          </a:xfrm>
          <a:prstGeom prst="rect">
            <a:avLst/>
          </a:prstGeom>
        </p:spPr>
        <p:txBody>
          <a:bodyPr wrap="square">
            <a:spAutoFit/>
          </a:bodyPr>
          <a:lstStyle/>
          <a:p>
            <a:endParaRPr lang="en-US" dirty="0" smtClean="0"/>
          </a:p>
          <a:p>
            <a:pPr marL="285750" indent="-285750">
              <a:buFont typeface="Arial" panose="020B0604020202020204" pitchFamily="34" charset="0"/>
              <a:buChar char="•"/>
            </a:pPr>
            <a:r>
              <a:rPr lang="en-US" dirty="0" smtClean="0"/>
              <a:t>These </a:t>
            </a:r>
            <a:r>
              <a:rPr lang="en-US" dirty="0"/>
              <a:t>franchisors are </a:t>
            </a:r>
            <a:r>
              <a:rPr lang="en-US" dirty="0" smtClean="0"/>
              <a:t>actively </a:t>
            </a:r>
            <a:r>
              <a:rPr lang="en-US" dirty="0"/>
              <a:t>seeking to further build their brand by encouraging underperforming or disillusioned  franchisees to sell and to realize success in other ways.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Why</a:t>
            </a:r>
            <a:r>
              <a:rPr lang="en-US" dirty="0"/>
              <a:t>? Because It's the right thing to do for the brand and to support the future success of their franchisees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These are  the franchisors who actively work with brokers who specialize in </a:t>
            </a:r>
            <a:r>
              <a:rPr lang="en-US" dirty="0" err="1" smtClean="0"/>
              <a:t>resales</a:t>
            </a:r>
            <a:r>
              <a:rPr lang="en-US" dirty="0" smtClean="0"/>
              <a:t> like KKBA!</a:t>
            </a:r>
            <a:endParaRPr lang="en-US" dirty="0"/>
          </a:p>
        </p:txBody>
      </p:sp>
    </p:spTree>
    <p:extLst>
      <p:ext uri="{BB962C8B-B14F-4D97-AF65-F5344CB8AC3E}">
        <p14:creationId xmlns:p14="http://schemas.microsoft.com/office/powerpoint/2010/main" val="2256576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1133476"/>
            <a:ext cx="6400800" cy="5076824"/>
          </a:xfrm>
        </p:spPr>
        <p:txBody>
          <a:bodyPr>
            <a:normAutofit/>
          </a:bodyPr>
          <a:lstStyle/>
          <a:p>
            <a:endParaRPr lang="en-US" dirty="0"/>
          </a:p>
          <a:p>
            <a:pPr marL="45720" indent="0">
              <a:buNone/>
            </a:pPr>
            <a:r>
              <a:rPr lang="en-US" sz="3500" b="1" dirty="0">
                <a:latin typeface="+mj-lt"/>
              </a:rPr>
              <a:t>The results</a:t>
            </a:r>
            <a:r>
              <a:rPr lang="en-US" sz="3500" b="1" dirty="0" smtClean="0">
                <a:latin typeface="+mj-lt"/>
              </a:rPr>
              <a:t>?</a:t>
            </a:r>
          </a:p>
          <a:p>
            <a:pPr>
              <a:buFont typeface="Arial" panose="020B0604020202020204" pitchFamily="34" charset="0"/>
              <a:buChar char="•"/>
            </a:pPr>
            <a:endParaRPr lang="en-US" sz="1800" dirty="0">
              <a:solidFill>
                <a:schemeClr val="tx2"/>
              </a:solidFill>
            </a:endParaRPr>
          </a:p>
          <a:p>
            <a:pPr>
              <a:buClrTx/>
              <a:buFont typeface="Arial" panose="020B0604020202020204" pitchFamily="34" charset="0"/>
              <a:buChar char="•"/>
            </a:pPr>
            <a:r>
              <a:rPr lang="en-US" sz="1800" dirty="0" smtClean="0">
                <a:solidFill>
                  <a:schemeClr val="tx2"/>
                </a:solidFill>
              </a:rPr>
              <a:t>Their </a:t>
            </a:r>
            <a:r>
              <a:rPr lang="en-US" sz="1800" dirty="0">
                <a:solidFill>
                  <a:schemeClr val="tx2"/>
                </a:solidFill>
              </a:rPr>
              <a:t>owners, both successful and underachieving, applaud their efforts!</a:t>
            </a:r>
          </a:p>
          <a:p>
            <a:pPr>
              <a:buClrTx/>
              <a:buFont typeface="Arial" panose="020B0604020202020204" pitchFamily="34" charset="0"/>
              <a:buChar char="•"/>
            </a:pPr>
            <a:endParaRPr lang="en-US" sz="1800" dirty="0">
              <a:solidFill>
                <a:schemeClr val="tx2"/>
              </a:solidFill>
            </a:endParaRPr>
          </a:p>
          <a:p>
            <a:pPr>
              <a:buClrTx/>
              <a:buFont typeface="Arial" panose="020B0604020202020204" pitchFamily="34" charset="0"/>
              <a:buChar char="•"/>
            </a:pPr>
            <a:r>
              <a:rPr lang="en-US" sz="1800" dirty="0">
                <a:solidFill>
                  <a:schemeClr val="tx2"/>
                </a:solidFill>
              </a:rPr>
              <a:t>They create opportunity for new owners who don’t have the financial means to start a business from scratch.</a:t>
            </a:r>
          </a:p>
          <a:p>
            <a:pPr>
              <a:buClrTx/>
              <a:buFont typeface="Arial" panose="020B0604020202020204" pitchFamily="34" charset="0"/>
              <a:buChar char="•"/>
            </a:pPr>
            <a:endParaRPr lang="en-US" sz="1800" dirty="0">
              <a:solidFill>
                <a:schemeClr val="tx2"/>
              </a:solidFill>
            </a:endParaRPr>
          </a:p>
          <a:p>
            <a:pPr>
              <a:buClrTx/>
              <a:buFont typeface="Arial" panose="020B0604020202020204" pitchFamily="34" charset="0"/>
              <a:buChar char="•"/>
            </a:pPr>
            <a:r>
              <a:rPr lang="en-US" sz="1800" dirty="0">
                <a:solidFill>
                  <a:schemeClr val="tx2"/>
                </a:solidFill>
              </a:rPr>
              <a:t>They turn a potential loss for their brand and a loss for one of their existing franchisees into a win for the </a:t>
            </a:r>
            <a:r>
              <a:rPr lang="en-US" sz="1800" dirty="0" smtClean="0">
                <a:solidFill>
                  <a:schemeClr val="tx2"/>
                </a:solidFill>
              </a:rPr>
              <a:t>brand, </a:t>
            </a:r>
            <a:r>
              <a:rPr lang="en-US" sz="1800" dirty="0">
                <a:solidFill>
                  <a:schemeClr val="tx2"/>
                </a:solidFill>
              </a:rPr>
              <a:t>a win for their existing franchisee and a win for a new franchisee!</a:t>
            </a:r>
          </a:p>
          <a:p>
            <a:pPr marL="502920" indent="-457200">
              <a:buFont typeface="+mj-lt"/>
              <a:buAutoNum type="arabicPeriod"/>
            </a:pPr>
            <a:endParaRPr lang="en-US" dirty="0">
              <a:solidFill>
                <a:schemeClr val="tx2"/>
              </a:solidFill>
            </a:endParaRPr>
          </a:p>
          <a:p>
            <a:pPr marL="502920" indent="-457200">
              <a:buFont typeface="+mj-lt"/>
              <a:buAutoNum type="arabicPeriod"/>
            </a:pPr>
            <a:endParaRPr lang="en-US" dirty="0">
              <a:solidFill>
                <a:schemeClr val="tx2"/>
              </a:solidFill>
            </a:endParaRPr>
          </a:p>
          <a:p>
            <a:endParaRPr lang="en-US" dirty="0"/>
          </a:p>
        </p:txBody>
      </p:sp>
    </p:spTree>
    <p:extLst>
      <p:ext uri="{BB962C8B-B14F-4D97-AF65-F5344CB8AC3E}">
        <p14:creationId xmlns:p14="http://schemas.microsoft.com/office/powerpoint/2010/main" val="3275968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1133476"/>
            <a:ext cx="6400800" cy="5076824"/>
          </a:xfrm>
        </p:spPr>
        <p:txBody>
          <a:bodyPr>
            <a:normAutofit/>
          </a:bodyPr>
          <a:lstStyle/>
          <a:p>
            <a:endParaRPr lang="en-US" dirty="0"/>
          </a:p>
          <a:p>
            <a:pPr marL="45720" indent="0">
              <a:buNone/>
            </a:pPr>
            <a:r>
              <a:rPr lang="en-US" sz="3500" b="1" dirty="0">
                <a:latin typeface="+mj-lt"/>
              </a:rPr>
              <a:t>The results</a:t>
            </a:r>
            <a:r>
              <a:rPr lang="en-US" sz="3500" b="1" dirty="0" smtClean="0">
                <a:latin typeface="+mj-lt"/>
              </a:rPr>
              <a:t>?</a:t>
            </a:r>
          </a:p>
          <a:p>
            <a:pPr>
              <a:buFont typeface="Arial" panose="020B0604020202020204" pitchFamily="34" charset="0"/>
              <a:buChar char="•"/>
            </a:pPr>
            <a:endParaRPr lang="en-US" sz="1800" dirty="0">
              <a:solidFill>
                <a:schemeClr val="tx2"/>
              </a:solidFill>
            </a:endParaRPr>
          </a:p>
          <a:p>
            <a:pPr marL="502920" indent="-457200">
              <a:buFont typeface="+mj-lt"/>
              <a:buAutoNum type="arabicPeriod"/>
            </a:pPr>
            <a:endParaRPr lang="en-US" dirty="0">
              <a:solidFill>
                <a:schemeClr val="tx2"/>
              </a:solidFill>
            </a:endParaRP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09" y="2324064"/>
            <a:ext cx="7619999" cy="407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858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80247"/>
            <a:ext cx="6512511" cy="1143000"/>
          </a:xfrm>
        </p:spPr>
        <p:txBody>
          <a:bodyPr/>
          <a:lstStyle/>
          <a:p>
            <a:pPr marL="0" indent="0" algn="l">
              <a:buNone/>
            </a:pPr>
            <a:r>
              <a:rPr lang="en-US" sz="3600" dirty="0" smtClean="0"/>
              <a:t>The solution…….</a:t>
            </a:r>
            <a:endParaRPr lang="en-US" sz="3600" dirty="0"/>
          </a:p>
        </p:txBody>
      </p:sp>
      <p:pic>
        <p:nvPicPr>
          <p:cNvPr id="8" name="Picture 7" descr="Screen Shot 2014-01-15 at 12.46.58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1348" y="1869547"/>
            <a:ext cx="8248749" cy="922609"/>
          </a:xfrm>
          <a:prstGeom prst="rect">
            <a:avLst/>
          </a:prstGeom>
          <a:ln>
            <a:noFill/>
          </a:ln>
          <a:effectLst>
            <a:softEdge rad="112500"/>
          </a:effectLst>
        </p:spPr>
      </p:pic>
      <p:sp>
        <p:nvSpPr>
          <p:cNvPr id="9" name="TextBox 8"/>
          <p:cNvSpPr txBox="1"/>
          <p:nvPr/>
        </p:nvSpPr>
        <p:spPr>
          <a:xfrm>
            <a:off x="1021273" y="3020587"/>
            <a:ext cx="725065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Selling an operating business requires a special skill set entirely different from the skill set required to sell a new franchise.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sell the business first, then we assist the buyers in their efforts to transfer the franchise.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have successfully sold hundreds operating businesses, (independent and franchises), and know exactly what it takes to find suitable buyers and get them to settlement.</a:t>
            </a:r>
          </a:p>
        </p:txBody>
      </p:sp>
      <p:pic>
        <p:nvPicPr>
          <p:cNvPr id="5" name="Picture 4"/>
          <p:cNvPicPr>
            <a:picLocks noChangeAspect="1"/>
          </p:cNvPicPr>
          <p:nvPr/>
        </p:nvPicPr>
        <p:blipFill>
          <a:blip r:embed="rId4"/>
          <a:stretch>
            <a:fillRect/>
          </a:stretch>
        </p:blipFill>
        <p:spPr>
          <a:xfrm>
            <a:off x="173566" y="5818550"/>
            <a:ext cx="1164167" cy="852337"/>
          </a:xfrm>
          <a:prstGeom prst="rect">
            <a:avLst/>
          </a:prstGeom>
        </p:spPr>
      </p:pic>
      <p:pic>
        <p:nvPicPr>
          <p:cNvPr id="3" name="Picture 2"/>
          <p:cNvPicPr>
            <a:picLocks noChangeAspect="1"/>
          </p:cNvPicPr>
          <p:nvPr/>
        </p:nvPicPr>
        <p:blipFill>
          <a:blip r:embed="rId5"/>
          <a:stretch>
            <a:fillRect/>
          </a:stretch>
        </p:blipFill>
        <p:spPr>
          <a:xfrm>
            <a:off x="1473196" y="5818551"/>
            <a:ext cx="881726" cy="852336"/>
          </a:xfrm>
          <a:prstGeom prst="rect">
            <a:avLst/>
          </a:prstGeom>
          <a:ln>
            <a:solidFill>
              <a:schemeClr val="bg2">
                <a:lumMod val="10000"/>
              </a:schemeClr>
            </a:solidFill>
          </a:ln>
        </p:spPr>
      </p:pic>
      <p:pic>
        <p:nvPicPr>
          <p:cNvPr id="6" name="Picture 5"/>
          <p:cNvPicPr>
            <a:picLocks noChangeAspect="1"/>
          </p:cNvPicPr>
          <p:nvPr/>
        </p:nvPicPr>
        <p:blipFill>
          <a:blip r:embed="rId6"/>
          <a:stretch>
            <a:fillRect/>
          </a:stretch>
        </p:blipFill>
        <p:spPr>
          <a:xfrm>
            <a:off x="2518827" y="5818729"/>
            <a:ext cx="1037166" cy="852158"/>
          </a:xfrm>
          <a:prstGeom prst="rect">
            <a:avLst/>
          </a:prstGeom>
        </p:spPr>
      </p:pic>
      <p:pic>
        <p:nvPicPr>
          <p:cNvPr id="7" name="Picture 6"/>
          <p:cNvPicPr>
            <a:picLocks noChangeAspect="1"/>
          </p:cNvPicPr>
          <p:nvPr/>
        </p:nvPicPr>
        <p:blipFill>
          <a:blip r:embed="rId7"/>
          <a:stretch>
            <a:fillRect/>
          </a:stretch>
        </p:blipFill>
        <p:spPr>
          <a:xfrm>
            <a:off x="3742263" y="5818729"/>
            <a:ext cx="905675" cy="852158"/>
          </a:xfrm>
          <a:prstGeom prst="rect">
            <a:avLst/>
          </a:prstGeom>
          <a:ln>
            <a:solidFill>
              <a:schemeClr val="bg2">
                <a:lumMod val="10000"/>
              </a:schemeClr>
            </a:solidFill>
          </a:ln>
        </p:spPr>
      </p:pic>
      <p:pic>
        <p:nvPicPr>
          <p:cNvPr id="10" name="Picture 9"/>
          <p:cNvPicPr>
            <a:picLocks noChangeAspect="1"/>
          </p:cNvPicPr>
          <p:nvPr/>
        </p:nvPicPr>
        <p:blipFill>
          <a:blip r:embed="rId8"/>
          <a:stretch>
            <a:fillRect/>
          </a:stretch>
        </p:blipFill>
        <p:spPr>
          <a:xfrm>
            <a:off x="4851394" y="5818549"/>
            <a:ext cx="852337" cy="852337"/>
          </a:xfrm>
          <a:prstGeom prst="rect">
            <a:avLst/>
          </a:prstGeom>
          <a:ln>
            <a:solidFill>
              <a:schemeClr val="bg2">
                <a:lumMod val="10000"/>
              </a:schemeClr>
            </a:solidFill>
          </a:ln>
        </p:spPr>
      </p:pic>
      <p:pic>
        <p:nvPicPr>
          <p:cNvPr id="11" name="Picture 10"/>
          <p:cNvPicPr>
            <a:picLocks noChangeAspect="1"/>
          </p:cNvPicPr>
          <p:nvPr/>
        </p:nvPicPr>
        <p:blipFill>
          <a:blip r:embed="rId9"/>
          <a:stretch>
            <a:fillRect/>
          </a:stretch>
        </p:blipFill>
        <p:spPr>
          <a:xfrm>
            <a:off x="5909724" y="5818729"/>
            <a:ext cx="1136209" cy="852157"/>
          </a:xfrm>
          <a:prstGeom prst="rect">
            <a:avLst/>
          </a:prstGeom>
          <a:ln>
            <a:solidFill>
              <a:schemeClr val="bg2">
                <a:lumMod val="10000"/>
              </a:schemeClr>
            </a:solidFill>
          </a:ln>
        </p:spPr>
      </p:pic>
      <p:pic>
        <p:nvPicPr>
          <p:cNvPr id="12" name="Picture 11"/>
          <p:cNvPicPr>
            <a:picLocks noChangeAspect="1"/>
          </p:cNvPicPr>
          <p:nvPr/>
        </p:nvPicPr>
        <p:blipFill>
          <a:blip r:embed="rId10"/>
          <a:stretch>
            <a:fillRect/>
          </a:stretch>
        </p:blipFill>
        <p:spPr>
          <a:xfrm>
            <a:off x="7188195" y="5818549"/>
            <a:ext cx="1828800" cy="762000"/>
          </a:xfrm>
          <a:prstGeom prst="rect">
            <a:avLst/>
          </a:prstGeom>
          <a:ln>
            <a:solidFill>
              <a:schemeClr val="bg2">
                <a:lumMod val="10000"/>
              </a:schemeClr>
            </a:solidFill>
          </a:ln>
        </p:spPr>
      </p:pic>
    </p:spTree>
    <p:extLst>
      <p:ext uri="{BB962C8B-B14F-4D97-AF65-F5344CB8AC3E}">
        <p14:creationId xmlns:p14="http://schemas.microsoft.com/office/powerpoint/2010/main" val="3910520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54448" y="1354081"/>
            <a:ext cx="3327400" cy="46609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33399" y="1354081"/>
            <a:ext cx="3552825" cy="4524315"/>
          </a:xfrm>
          <a:prstGeom prst="rect">
            <a:avLst/>
          </a:prstGeom>
        </p:spPr>
        <p:txBody>
          <a:bodyPr wrap="square">
            <a:spAutoFit/>
          </a:bodyPr>
          <a:lstStyle/>
          <a:p>
            <a:pPr marL="285750" indent="-285750">
              <a:buFont typeface="Arial" panose="020B0604020202020204" pitchFamily="34" charset="0"/>
              <a:buChar char="•"/>
            </a:pPr>
            <a:r>
              <a:rPr lang="en-US" dirty="0"/>
              <a:t>Unlike commercial real estate, residential real estate and </a:t>
            </a:r>
            <a:r>
              <a:rPr lang="en-US" dirty="0" smtClean="0"/>
              <a:t>franchise </a:t>
            </a:r>
            <a:r>
              <a:rPr lang="en-US" dirty="0"/>
              <a:t>c</a:t>
            </a:r>
            <a:r>
              <a:rPr lang="en-US" dirty="0" smtClean="0"/>
              <a:t>onsulting</a:t>
            </a:r>
            <a:r>
              <a:rPr lang="en-US" dirty="0"/>
              <a:t>, there are many obstacles along the path to settlement in a business sale transaction.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Many of the Franchisors that actually get involved in assisting their Franchisees with </a:t>
            </a:r>
            <a:r>
              <a:rPr lang="en-US" dirty="0" err="1"/>
              <a:t>resales</a:t>
            </a:r>
            <a:r>
              <a:rPr lang="en-US" dirty="0"/>
              <a:t> have hired </a:t>
            </a:r>
            <a:r>
              <a:rPr lang="en-US" dirty="0" smtClean="0"/>
              <a:t>in-house </a:t>
            </a:r>
            <a:r>
              <a:rPr lang="en-US" dirty="0"/>
              <a:t>business sale specialists. The hard costs associated with hiring an in-house specialists can run </a:t>
            </a:r>
            <a:r>
              <a:rPr lang="en-US" dirty="0">
                <a:solidFill>
                  <a:srgbClr val="FF0000"/>
                </a:solidFill>
              </a:rPr>
              <a:t>$75,000 </a:t>
            </a:r>
            <a:r>
              <a:rPr lang="en-US" dirty="0" smtClean="0"/>
              <a:t>or </a:t>
            </a:r>
            <a:r>
              <a:rPr lang="en-US" dirty="0"/>
              <a:t>more, </a:t>
            </a:r>
            <a:r>
              <a:rPr lang="en-US" dirty="0" smtClean="0"/>
              <a:t>annually!</a:t>
            </a:r>
            <a:endParaRPr lang="en-US" dirty="0"/>
          </a:p>
        </p:txBody>
      </p:sp>
    </p:spTree>
    <p:extLst>
      <p:ext uri="{BB962C8B-B14F-4D97-AF65-F5344CB8AC3E}">
        <p14:creationId xmlns:p14="http://schemas.microsoft.com/office/powerpoint/2010/main" val="1117608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89" y="1400368"/>
            <a:ext cx="6512511" cy="1143000"/>
          </a:xfrm>
        </p:spPr>
        <p:txBody>
          <a:bodyPr/>
          <a:lstStyle/>
          <a:p>
            <a:pPr marL="0" indent="0" algn="l">
              <a:buNone/>
            </a:pPr>
            <a:r>
              <a:rPr lang="en-US" sz="3200" dirty="0" smtClean="0">
                <a:effectLst/>
              </a:rPr>
              <a:t>Our typical buyer</a:t>
            </a:r>
            <a:endParaRPr lang="en-US" sz="3200" dirty="0">
              <a:effectLst/>
            </a:endParaRPr>
          </a:p>
        </p:txBody>
      </p:sp>
      <p:sp>
        <p:nvSpPr>
          <p:cNvPr id="4" name="TextBox 3"/>
          <p:cNvSpPr txBox="1"/>
          <p:nvPr/>
        </p:nvSpPr>
        <p:spPr>
          <a:xfrm>
            <a:off x="1257300" y="2213168"/>
            <a:ext cx="6642100" cy="3693319"/>
          </a:xfrm>
          <a:prstGeom prst="rect">
            <a:avLst/>
          </a:prstGeom>
          <a:noFill/>
        </p:spPr>
        <p:txBody>
          <a:bodyPr wrap="square" rtlCol="0">
            <a:spAutoFit/>
          </a:bodyPr>
          <a:lstStyle/>
          <a:p>
            <a:pPr marL="342900" indent="-342900">
              <a:buFont typeface="Arial" panose="020B0604020202020204" pitchFamily="34" charset="0"/>
              <a:buChar char="•"/>
            </a:pPr>
            <a:r>
              <a:rPr lang="en-US" dirty="0" smtClean="0"/>
              <a:t>In most instances is only interested in buying an existing business.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Wants a business in their specific geographic area.</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Usually has prior experience or interest in the particular industry/business.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Is more interested in the historical performance of the business.</a:t>
            </a:r>
          </a:p>
          <a:p>
            <a:pPr marL="457200" indent="-4572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Is less afraid of buying a business that might have a few problems than they are of doing a cold start-up.</a:t>
            </a:r>
            <a:endParaRPr lang="en-US" dirty="0"/>
          </a:p>
        </p:txBody>
      </p:sp>
    </p:spTree>
    <p:extLst>
      <p:ext uri="{BB962C8B-B14F-4D97-AF65-F5344CB8AC3E}">
        <p14:creationId xmlns:p14="http://schemas.microsoft.com/office/powerpoint/2010/main" val="3566396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89" y="1400368"/>
            <a:ext cx="6512511" cy="1143000"/>
          </a:xfrm>
        </p:spPr>
        <p:txBody>
          <a:bodyPr/>
          <a:lstStyle/>
          <a:p>
            <a:pPr marL="0" indent="0" algn="l">
              <a:buNone/>
            </a:pPr>
            <a:r>
              <a:rPr lang="en-US" sz="3200" dirty="0" smtClean="0">
                <a:effectLst/>
              </a:rPr>
              <a:t>Our typical buyer (cont.)</a:t>
            </a:r>
            <a:endParaRPr lang="en-US" sz="3200" dirty="0">
              <a:effectLst/>
            </a:endParaRPr>
          </a:p>
        </p:txBody>
      </p:sp>
      <p:sp>
        <p:nvSpPr>
          <p:cNvPr id="4" name="TextBox 3"/>
          <p:cNvSpPr txBox="1"/>
          <p:nvPr/>
        </p:nvSpPr>
        <p:spPr>
          <a:xfrm>
            <a:off x="1257300" y="2213168"/>
            <a:ext cx="6642100" cy="3139321"/>
          </a:xfrm>
          <a:prstGeom prst="rect">
            <a:avLst/>
          </a:prstGeom>
          <a:noFill/>
        </p:spPr>
        <p:txBody>
          <a:bodyPr wrap="square" rtlCol="0">
            <a:spAutoFit/>
          </a:bodyPr>
          <a:lstStyle/>
          <a:p>
            <a:pPr marL="342900" indent="-342900">
              <a:buFont typeface="Arial" panose="020B0604020202020204" pitchFamily="34" charset="0"/>
              <a:buChar char="•"/>
            </a:pPr>
            <a:r>
              <a:rPr lang="en-US" dirty="0" smtClean="0"/>
              <a:t>Wants to know the specifics about the existing business for sale and is very resistant to being forced to endure a “franchise sales pitch” or being required to submit a comprehensive franchisee questionnaire before they can start their due diligence on the business.</a:t>
            </a:r>
          </a:p>
          <a:p>
            <a:pPr marL="457200" indent="-4572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Quite frequently comes to us with a reluctance to consider the franchise business model. We have to get them to change their “base of thought” to be able to convince them to even consider buying an existing business that is a franchise.</a:t>
            </a:r>
          </a:p>
        </p:txBody>
      </p:sp>
    </p:spTree>
    <p:extLst>
      <p:ext uri="{BB962C8B-B14F-4D97-AF65-F5344CB8AC3E}">
        <p14:creationId xmlns:p14="http://schemas.microsoft.com/office/powerpoint/2010/main" val="3860213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943168"/>
            <a:ext cx="6226175" cy="609407"/>
          </a:xfrm>
        </p:spPr>
        <p:txBody>
          <a:bodyPr/>
          <a:lstStyle/>
          <a:p>
            <a:pPr marL="0" indent="0" algn="l">
              <a:buNone/>
            </a:pPr>
            <a:r>
              <a:rPr lang="en-US" sz="3200" dirty="0" smtClean="0">
                <a:effectLst/>
              </a:rPr>
              <a:t>In conclusion…………..</a:t>
            </a:r>
            <a:endParaRPr lang="en-US" sz="3200" dirty="0">
              <a:effectLst/>
            </a:endParaRPr>
          </a:p>
        </p:txBody>
      </p:sp>
      <p:sp>
        <p:nvSpPr>
          <p:cNvPr id="4" name="Rectangle 3"/>
          <p:cNvSpPr/>
          <p:nvPr/>
        </p:nvSpPr>
        <p:spPr>
          <a:xfrm>
            <a:off x="1171574" y="1800225"/>
            <a:ext cx="6619875" cy="3693319"/>
          </a:xfrm>
          <a:prstGeom prst="rect">
            <a:avLst/>
          </a:prstGeom>
        </p:spPr>
        <p:txBody>
          <a:bodyPr wrap="square">
            <a:spAutoFit/>
          </a:bodyPr>
          <a:lstStyle/>
          <a:p>
            <a:pPr marL="342900" indent="-342900">
              <a:buFont typeface="Arial" panose="020B0604020202020204" pitchFamily="34" charset="0"/>
              <a:buChar char="•"/>
            </a:pPr>
            <a:r>
              <a:rPr lang="en-US" dirty="0" smtClean="0"/>
              <a:t>Not </a:t>
            </a:r>
            <a:r>
              <a:rPr lang="en-US" dirty="0"/>
              <a:t>having a proactive and effective resale plan can only harm or hurt a franchisor.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Effectively </a:t>
            </a:r>
            <a:r>
              <a:rPr lang="en-US" dirty="0"/>
              <a:t>handling </a:t>
            </a:r>
            <a:r>
              <a:rPr lang="en-US" dirty="0" err="1"/>
              <a:t>resales</a:t>
            </a:r>
            <a:r>
              <a:rPr lang="en-US" dirty="0"/>
              <a:t> requires a unique skill set that is different from those necessary to be an effective franchise </a:t>
            </a:r>
            <a:r>
              <a:rPr lang="en-US" dirty="0" smtClean="0"/>
              <a:t>consultant.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Resale </a:t>
            </a:r>
            <a:r>
              <a:rPr lang="en-US" dirty="0"/>
              <a:t>buyers are a different animal compared to those seeking to start a new franchise and as such, </a:t>
            </a:r>
            <a:r>
              <a:rPr lang="en-US" dirty="0" smtClean="0"/>
              <a:t>should </a:t>
            </a:r>
            <a:r>
              <a:rPr lang="en-US" dirty="0"/>
              <a:t>be managed </a:t>
            </a:r>
            <a:r>
              <a:rPr lang="en-US" dirty="0" smtClean="0"/>
              <a:t>differently.</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Handled </a:t>
            </a:r>
            <a:r>
              <a:rPr lang="en-US" dirty="0"/>
              <a:t>properly, </a:t>
            </a:r>
            <a:r>
              <a:rPr lang="en-US" dirty="0" err="1"/>
              <a:t>resales</a:t>
            </a:r>
            <a:r>
              <a:rPr lang="en-US" dirty="0"/>
              <a:t> can turn potential loss into </a:t>
            </a:r>
            <a:r>
              <a:rPr lang="en-US" dirty="0" smtClean="0"/>
              <a:t>tremendous opportunity </a:t>
            </a:r>
            <a:r>
              <a:rPr lang="en-US" dirty="0"/>
              <a:t>for all parties </a:t>
            </a:r>
            <a:r>
              <a:rPr lang="en-US" dirty="0" smtClean="0"/>
              <a:t>involved</a:t>
            </a:r>
            <a:r>
              <a:rPr lang="en-US" dirty="0"/>
              <a:t>!</a:t>
            </a:r>
          </a:p>
        </p:txBody>
      </p:sp>
    </p:spTree>
    <p:extLst>
      <p:ext uri="{BB962C8B-B14F-4D97-AF65-F5344CB8AC3E}">
        <p14:creationId xmlns:p14="http://schemas.microsoft.com/office/powerpoint/2010/main" val="2069495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gnitive-dissonance-head-in-the-sand.jpg"/>
          <p:cNvPicPr>
            <a:picLocks noChangeAspect="1"/>
          </p:cNvPicPr>
          <p:nvPr/>
        </p:nvPicPr>
        <p:blipFill>
          <a:blip r:embed="rId3" cstate="email">
            <a:alphaModFix amt="61000"/>
            <a:extLst>
              <a:ext uri="{28A0092B-C50C-407E-A947-70E740481C1C}">
                <a14:useLocalDpi xmlns:a14="http://schemas.microsoft.com/office/drawing/2010/main" val="0"/>
              </a:ext>
            </a:extLst>
          </a:blip>
          <a:stretch>
            <a:fillRect/>
          </a:stretch>
        </p:blipFill>
        <p:spPr>
          <a:xfrm>
            <a:off x="4461621" y="3486151"/>
            <a:ext cx="3379696" cy="2667000"/>
          </a:xfrm>
          <a:prstGeom prst="rect">
            <a:avLst/>
          </a:prstGeom>
          <a:ln w="22225">
            <a:solidFill>
              <a:schemeClr val="accent6">
                <a:lumMod val="20000"/>
                <a:lumOff val="80000"/>
              </a:schemeClr>
            </a:solidFill>
          </a:ln>
          <a:effectLst>
            <a:outerShdw blurRad="190500" algn="tl" rotWithShape="0">
              <a:srgbClr val="000000">
                <a:alpha val="70000"/>
              </a:srgbClr>
            </a:outerShdw>
          </a:effectLst>
        </p:spPr>
      </p:pic>
      <p:sp>
        <p:nvSpPr>
          <p:cNvPr id="6" name="Title 5"/>
          <p:cNvSpPr>
            <a:spLocks noGrp="1"/>
          </p:cNvSpPr>
          <p:nvPr>
            <p:ph type="title"/>
          </p:nvPr>
        </p:nvSpPr>
        <p:spPr>
          <a:xfrm>
            <a:off x="1329267" y="1108268"/>
            <a:ext cx="6410446" cy="1806382"/>
          </a:xfrm>
        </p:spPr>
        <p:txBody>
          <a:bodyPr/>
          <a:lstStyle/>
          <a:p>
            <a:pPr marL="0" indent="0" algn="ctr">
              <a:buNone/>
            </a:pPr>
            <a:r>
              <a:rPr lang="en-US" sz="3200" dirty="0" smtClean="0">
                <a:effectLst>
                  <a:outerShdw blurRad="50800" dist="38100" dir="2700000" algn="tl" rotWithShape="0">
                    <a:schemeClr val="bg2">
                      <a:lumMod val="25000"/>
                      <a:alpha val="43000"/>
                    </a:schemeClr>
                  </a:outerShdw>
                </a:effectLst>
              </a:rPr>
              <a:t>What do most Franchise Resales and time bombs </a:t>
            </a:r>
            <a:br>
              <a:rPr lang="en-US" sz="3200" dirty="0" smtClean="0">
                <a:effectLst>
                  <a:outerShdw blurRad="50800" dist="38100" dir="2700000" algn="tl" rotWithShape="0">
                    <a:schemeClr val="bg2">
                      <a:lumMod val="25000"/>
                      <a:alpha val="43000"/>
                    </a:schemeClr>
                  </a:outerShdw>
                </a:effectLst>
              </a:rPr>
            </a:br>
            <a:r>
              <a:rPr lang="en-US" sz="3200" dirty="0" smtClean="0">
                <a:effectLst>
                  <a:outerShdw blurRad="50800" dist="38100" dir="2700000" algn="tl" rotWithShape="0">
                    <a:schemeClr val="bg2">
                      <a:lumMod val="25000"/>
                      <a:alpha val="43000"/>
                    </a:schemeClr>
                  </a:outerShdw>
                </a:effectLst>
              </a:rPr>
              <a:t>have</a:t>
            </a:r>
            <a:r>
              <a:rPr lang="en-US" sz="3200" dirty="0">
                <a:effectLst>
                  <a:outerShdw blurRad="50800" dist="38100" dir="2700000" algn="tl" rotWithShape="0">
                    <a:schemeClr val="bg2">
                      <a:lumMod val="25000"/>
                      <a:alpha val="43000"/>
                    </a:schemeClr>
                  </a:outerShdw>
                </a:effectLst>
              </a:rPr>
              <a:t> </a:t>
            </a:r>
            <a:r>
              <a:rPr lang="en-US" sz="3200" dirty="0" smtClean="0">
                <a:effectLst>
                  <a:outerShdw blurRad="50800" dist="38100" dir="2700000" algn="tl" rotWithShape="0">
                    <a:schemeClr val="bg2">
                      <a:lumMod val="25000"/>
                      <a:alpha val="43000"/>
                    </a:schemeClr>
                  </a:outerShdw>
                </a:effectLst>
              </a:rPr>
              <a:t>in common?</a:t>
            </a:r>
            <a:endParaRPr lang="en-US" sz="3200" dirty="0">
              <a:effectLst>
                <a:outerShdw blurRad="50800" dist="38100" dir="2700000" algn="tl" rotWithShape="0">
                  <a:schemeClr val="bg2">
                    <a:lumMod val="25000"/>
                    <a:alpha val="43000"/>
                  </a:schemeClr>
                </a:outerShdw>
              </a:effectLst>
            </a:endParaRPr>
          </a:p>
        </p:txBody>
      </p:sp>
      <p:pic>
        <p:nvPicPr>
          <p:cNvPr id="11" name="Picture 10" descr="8561239-illustration-of-a-comic-explosion.jpg"/>
          <p:cNvPicPr>
            <a:picLocks noChangeAspect="1"/>
          </p:cNvPicPr>
          <p:nvPr/>
        </p:nvPicPr>
        <p:blipFill>
          <a:blip r:embed="rId4" cstate="email">
            <a:alphaModFix amt="15000"/>
            <a:extLst>
              <a:ext uri="{28A0092B-C50C-407E-A947-70E740481C1C}">
                <a14:useLocalDpi xmlns:a14="http://schemas.microsoft.com/office/drawing/2010/main" val="0"/>
              </a:ext>
            </a:extLst>
          </a:blip>
          <a:stretch>
            <a:fillRect/>
          </a:stretch>
        </p:blipFill>
        <p:spPr>
          <a:xfrm>
            <a:off x="410854" y="3290238"/>
            <a:ext cx="3681964" cy="2671725"/>
          </a:xfrm>
          <a:prstGeom prst="rect">
            <a:avLst/>
          </a:prstGeom>
        </p:spPr>
      </p:pic>
      <p:sp>
        <p:nvSpPr>
          <p:cNvPr id="2" name="Rectangle 1"/>
          <p:cNvSpPr/>
          <p:nvPr/>
        </p:nvSpPr>
        <p:spPr>
          <a:xfrm>
            <a:off x="410853" y="3486151"/>
            <a:ext cx="3770621" cy="2031325"/>
          </a:xfrm>
          <a:prstGeom prst="rect">
            <a:avLst/>
          </a:prstGeom>
        </p:spPr>
        <p:txBody>
          <a:bodyPr wrap="square">
            <a:spAutoFit/>
          </a:bodyPr>
          <a:lstStyle/>
          <a:p>
            <a:pPr marL="285750" indent="-285750">
              <a:buFont typeface="Arial" panose="020B0604020202020204" pitchFamily="34" charset="0"/>
              <a:buChar char="•"/>
            </a:pPr>
            <a:r>
              <a:rPr lang="en-US" dirty="0"/>
              <a:t>Somebody has to do something or the outcome might well be disastrous.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Nobody has ever survived one by putting their head in the sand.</a:t>
            </a:r>
          </a:p>
        </p:txBody>
      </p:sp>
    </p:spTree>
    <p:extLst>
      <p:ext uri="{BB962C8B-B14F-4D97-AF65-F5344CB8AC3E}">
        <p14:creationId xmlns:p14="http://schemas.microsoft.com/office/powerpoint/2010/main" val="44825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1510146"/>
            <a:ext cx="7052830" cy="1433080"/>
          </a:xfrm>
        </p:spPr>
        <p:txBody>
          <a:bodyPr/>
          <a:lstStyle/>
          <a:p>
            <a:pPr marL="0" indent="0" algn="ctr">
              <a:buNone/>
            </a:pPr>
            <a:r>
              <a:rPr lang="en-US" sz="3200" dirty="0" smtClean="0">
                <a:effectLst/>
              </a:rPr>
              <a:t>Questions?</a:t>
            </a:r>
            <a:br>
              <a:rPr lang="en-US" sz="3200" dirty="0" smtClean="0">
                <a:effectLst/>
              </a:rPr>
            </a:br>
            <a:r>
              <a:rPr lang="en-US" sz="3200" dirty="0">
                <a:effectLst/>
              </a:rPr>
              <a:t/>
            </a:r>
            <a:br>
              <a:rPr lang="en-US" sz="3200" dirty="0">
                <a:effectLst/>
              </a:rPr>
            </a:br>
            <a:r>
              <a:rPr lang="en-US" sz="1800" dirty="0">
                <a:effectLst/>
                <a:latin typeface="+mn-lt"/>
              </a:rPr>
              <a:t/>
            </a:r>
            <a:br>
              <a:rPr lang="en-US" sz="1800" dirty="0">
                <a:effectLst/>
                <a:latin typeface="+mn-lt"/>
              </a:rPr>
            </a:br>
            <a:r>
              <a:rPr lang="en-US" sz="1800" dirty="0">
                <a:effectLst/>
                <a:latin typeface="+mn-lt"/>
              </a:rPr>
              <a:t/>
            </a:r>
            <a:br>
              <a:rPr lang="en-US" sz="1800" dirty="0">
                <a:effectLst/>
                <a:latin typeface="+mn-lt"/>
              </a:rPr>
            </a:br>
            <a:r>
              <a:rPr lang="en-US" sz="1800" dirty="0" smtClean="0">
                <a:effectLst/>
                <a:latin typeface="+mn-lt"/>
              </a:rPr>
              <a:t/>
            </a:r>
            <a:br>
              <a:rPr lang="en-US" sz="1800" dirty="0" smtClean="0">
                <a:effectLst/>
                <a:latin typeface="+mn-lt"/>
              </a:rPr>
            </a:br>
            <a:r>
              <a:rPr lang="en-US" sz="1800" dirty="0">
                <a:effectLst/>
                <a:latin typeface="+mn-lt"/>
              </a:rPr>
              <a:t/>
            </a:r>
            <a:br>
              <a:rPr lang="en-US" sz="1800" dirty="0">
                <a:effectLst/>
                <a:latin typeface="+mn-lt"/>
              </a:rPr>
            </a:br>
            <a:r>
              <a:rPr lang="en-US" sz="1800" dirty="0" smtClean="0">
                <a:effectLst/>
                <a:latin typeface="+mn-lt"/>
              </a:rPr>
              <a:t/>
            </a:r>
            <a:br>
              <a:rPr lang="en-US" sz="1800" dirty="0" smtClean="0">
                <a:effectLst/>
                <a:latin typeface="+mn-lt"/>
              </a:rPr>
            </a:br>
            <a:r>
              <a:rPr lang="en-US" sz="1800" dirty="0" smtClean="0">
                <a:effectLst/>
                <a:latin typeface="+mn-lt"/>
              </a:rPr>
              <a:t/>
            </a:r>
            <a:br>
              <a:rPr lang="en-US" sz="1800" dirty="0" smtClean="0">
                <a:effectLst/>
                <a:latin typeface="+mn-lt"/>
              </a:rPr>
            </a:br>
            <a:r>
              <a:rPr lang="en-US" sz="1800" dirty="0">
                <a:effectLst/>
                <a:latin typeface="+mn-lt"/>
              </a:rPr>
              <a:t/>
            </a:r>
            <a:br>
              <a:rPr lang="en-US" sz="1800" dirty="0">
                <a:effectLst/>
                <a:latin typeface="+mn-lt"/>
              </a:rPr>
            </a:br>
            <a:r>
              <a:rPr lang="en-US" sz="1800" dirty="0" smtClean="0">
                <a:effectLst/>
                <a:latin typeface="+mn-lt"/>
              </a:rPr>
              <a:t>John </a:t>
            </a:r>
            <a:r>
              <a:rPr lang="en-US" sz="1800" dirty="0">
                <a:effectLst/>
                <a:latin typeface="+mn-lt"/>
              </a:rPr>
              <a:t>Waller, E.V.P. Franchise Sales Group</a:t>
            </a:r>
            <a:br>
              <a:rPr lang="en-US" sz="1800" dirty="0">
                <a:effectLst/>
                <a:latin typeface="+mn-lt"/>
              </a:rPr>
            </a:br>
            <a:r>
              <a:rPr lang="en-US" sz="1800" dirty="0">
                <a:effectLst/>
                <a:latin typeface="+mn-lt"/>
              </a:rPr>
              <a:t>King &amp; King / U.S. Franchise </a:t>
            </a:r>
            <a:r>
              <a:rPr lang="en-US" sz="1800" dirty="0" smtClean="0">
                <a:effectLst/>
                <a:latin typeface="+mn-lt"/>
              </a:rPr>
              <a:t>Brokers</a:t>
            </a:r>
            <a:br>
              <a:rPr lang="en-US" sz="1800" dirty="0" smtClean="0">
                <a:effectLst/>
                <a:latin typeface="+mn-lt"/>
              </a:rPr>
            </a:br>
            <a:r>
              <a:rPr lang="en-US" sz="1800" dirty="0" smtClean="0">
                <a:effectLst/>
                <a:latin typeface="+mn-lt"/>
              </a:rPr>
              <a:t>Direct: (240) 409-3033</a:t>
            </a:r>
            <a:r>
              <a:rPr lang="en-US" sz="1800" dirty="0">
                <a:effectLst/>
                <a:latin typeface="+mn-lt"/>
              </a:rPr>
              <a:t/>
            </a:r>
            <a:br>
              <a:rPr lang="en-US" sz="1800" dirty="0">
                <a:effectLst/>
                <a:latin typeface="+mn-lt"/>
              </a:rPr>
            </a:br>
            <a:r>
              <a:rPr lang="en-US" sz="1800" dirty="0">
                <a:effectLst/>
                <a:latin typeface="+mn-lt"/>
              </a:rPr>
              <a:t>Toll Free: (888) 565-6468</a:t>
            </a:r>
            <a:br>
              <a:rPr lang="en-US" sz="1800" dirty="0">
                <a:effectLst/>
                <a:latin typeface="+mn-lt"/>
              </a:rPr>
            </a:br>
            <a:r>
              <a:rPr lang="en-US" sz="1800" dirty="0">
                <a:effectLst/>
                <a:latin typeface="+mn-lt"/>
              </a:rPr>
              <a:t>E-Mail: </a:t>
            </a:r>
            <a:r>
              <a:rPr lang="en-US" sz="1800" dirty="0" smtClean="0">
                <a:effectLst/>
                <a:latin typeface="+mn-lt"/>
                <a:hlinkClick r:id="rId3"/>
              </a:rPr>
              <a:t>John@KingandKingLLC.com</a:t>
            </a:r>
            <a:r>
              <a:rPr lang="en-US" sz="1800" dirty="0" smtClean="0">
                <a:effectLst/>
                <a:latin typeface="+mn-lt"/>
              </a:rPr>
              <a:t/>
            </a:r>
            <a:br>
              <a:rPr lang="en-US" sz="1800" dirty="0" smtClean="0">
                <a:effectLst/>
                <a:latin typeface="+mn-lt"/>
              </a:rPr>
            </a:br>
            <a:r>
              <a:rPr lang="en-US" sz="1800" dirty="0" smtClean="0">
                <a:effectLst/>
                <a:latin typeface="+mn-lt"/>
              </a:rPr>
              <a:t>Website: </a:t>
            </a:r>
            <a:r>
              <a:rPr lang="en-US" sz="1800" dirty="0" smtClean="0">
                <a:effectLst/>
                <a:latin typeface="+mn-lt"/>
                <a:hlinkClick r:id="rId4"/>
              </a:rPr>
              <a:t>www.KingandKingLLC.com</a:t>
            </a:r>
            <a:r>
              <a:rPr lang="en-US" sz="2000" dirty="0" smtClean="0">
                <a:effectLst/>
              </a:rPr>
              <a:t/>
            </a:r>
            <a:br>
              <a:rPr lang="en-US" sz="2000" dirty="0" smtClean="0">
                <a:effectLst/>
              </a:rPr>
            </a:br>
            <a:r>
              <a:rPr lang="en-US" sz="4800" dirty="0">
                <a:effectLst/>
              </a:rPr>
              <a:t/>
            </a:r>
            <a:br>
              <a:rPr lang="en-US" sz="4800" dirty="0">
                <a:effectLst/>
              </a:rPr>
            </a:br>
            <a:endParaRPr lang="en-US" sz="4800" dirty="0">
              <a:effectLst/>
            </a:endParaRPr>
          </a:p>
        </p:txBody>
      </p:sp>
      <p:sp>
        <p:nvSpPr>
          <p:cNvPr id="4" name="Rectangle 3"/>
          <p:cNvSpPr/>
          <p:nvPr/>
        </p:nvSpPr>
        <p:spPr>
          <a:xfrm>
            <a:off x="1171574" y="1800225"/>
            <a:ext cx="6619875" cy="646331"/>
          </a:xfrm>
          <a:prstGeom prst="rect">
            <a:avLst/>
          </a:prstGeom>
        </p:spPr>
        <p:txBody>
          <a:bodyPr wrap="square">
            <a:spAutoFit/>
          </a:bodyPr>
          <a:lstStyle/>
          <a:p>
            <a:r>
              <a:rPr lang="en-US" dirty="0"/>
              <a:t/>
            </a:r>
            <a:br>
              <a:rPr lang="en-US" dirty="0"/>
            </a:br>
            <a:endParaRPr lang="en-US" dirty="0"/>
          </a:p>
        </p:txBody>
      </p:sp>
      <p:pic>
        <p:nvPicPr>
          <p:cNvPr id="2051" name="Picture 3" descr="C:\Users\John Waller\Desktop\guidanc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31520" y="2123390"/>
            <a:ext cx="4299981" cy="2179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32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20800" y="2705100"/>
            <a:ext cx="6400800" cy="2585323"/>
          </a:xfrm>
          <a:prstGeom prst="rect">
            <a:avLst/>
          </a:prstGeom>
          <a:noFill/>
        </p:spPr>
        <p:txBody>
          <a:bodyPr wrap="square" rtlCol="0">
            <a:spAutoFit/>
          </a:bodyPr>
          <a:lstStyle/>
          <a:p>
            <a:r>
              <a:rPr lang="en-US" dirty="0" smtClean="0"/>
              <a:t>We are not talking about the small percentage of </a:t>
            </a:r>
            <a:r>
              <a:rPr lang="en-US" dirty="0" err="1" smtClean="0"/>
              <a:t>Resales</a:t>
            </a:r>
            <a:r>
              <a:rPr lang="en-US" dirty="0" smtClean="0"/>
              <a:t> where you have a good operator, running a good business, who desires to sell his/her business for all the right reasons.</a:t>
            </a:r>
          </a:p>
          <a:p>
            <a:endParaRPr lang="en-US" dirty="0"/>
          </a:p>
          <a:p>
            <a:r>
              <a:rPr lang="en-US" dirty="0" smtClean="0"/>
              <a:t>These Resale opportunities are usually bought very quickly by the Franchisors, other Franchisees, or friends or associates of the Franchisee.</a:t>
            </a:r>
          </a:p>
          <a:p>
            <a:endParaRPr lang="en-US" dirty="0"/>
          </a:p>
          <a:p>
            <a:r>
              <a:rPr lang="en-US" dirty="0" smtClean="0"/>
              <a:t>Quite frankly, these hardly ever get on the open market.</a:t>
            </a:r>
            <a:endParaRPr lang="en-US" dirty="0"/>
          </a:p>
        </p:txBody>
      </p:sp>
      <p:sp>
        <p:nvSpPr>
          <p:cNvPr id="6" name="TextBox 5"/>
          <p:cNvSpPr txBox="1"/>
          <p:nvPr/>
        </p:nvSpPr>
        <p:spPr>
          <a:xfrm>
            <a:off x="2451100" y="1616376"/>
            <a:ext cx="3263900" cy="584775"/>
          </a:xfrm>
          <a:prstGeom prst="rect">
            <a:avLst/>
          </a:prstGeom>
          <a:noFill/>
        </p:spPr>
        <p:txBody>
          <a:bodyPr wrap="square" rtlCol="0">
            <a:spAutoFit/>
          </a:bodyPr>
          <a:lstStyle/>
          <a:p>
            <a:r>
              <a:rPr lang="en-US" sz="3200" dirty="0" smtClean="0"/>
              <a:t>Disclaimer….</a:t>
            </a:r>
            <a:endParaRPr lang="en-US" sz="3200" dirty="0"/>
          </a:p>
        </p:txBody>
      </p:sp>
      <p:pic>
        <p:nvPicPr>
          <p:cNvPr id="7" name="Picture 6" descr="Disclaim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49476" y="1562100"/>
            <a:ext cx="836524" cy="700607"/>
          </a:xfrm>
          <a:prstGeom prst="rect">
            <a:avLst/>
          </a:prstGeom>
          <a:effectLst>
            <a:glow rad="330200">
              <a:srgbClr val="FFFF00">
                <a:alpha val="66000"/>
              </a:srgbClr>
            </a:glow>
            <a:softEdge rad="76200"/>
          </a:effectLst>
          <a:scene3d>
            <a:camera prst="orthographicFront"/>
            <a:lightRig rig="threePt" dir="t"/>
          </a:scene3d>
          <a:sp3d>
            <a:bevelT w="114300" prst="hardEdge"/>
            <a:bevelB w="114300" prst="hardEdge"/>
          </a:sp3d>
        </p:spPr>
      </p:pic>
    </p:spTree>
    <p:extLst>
      <p:ext uri="{BB962C8B-B14F-4D97-AF65-F5344CB8AC3E}">
        <p14:creationId xmlns:p14="http://schemas.microsoft.com/office/powerpoint/2010/main" val="2630314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ernate Process 2"/>
          <p:cNvSpPr/>
          <p:nvPr/>
        </p:nvSpPr>
        <p:spPr>
          <a:xfrm>
            <a:off x="990600" y="1917700"/>
            <a:ext cx="3937000" cy="3378200"/>
          </a:xfrm>
          <a:prstGeom prst="flowChartAlternateProcess">
            <a:avLst/>
          </a:prstGeom>
          <a:solidFill>
            <a:schemeClr val="bg2"/>
          </a:solidFill>
          <a:ln w="19050">
            <a:solidFill>
              <a:schemeClr val="accent6">
                <a:lumMod val="20000"/>
                <a:lumOff val="80000"/>
              </a:schemeClr>
            </a:solidFill>
          </a:ln>
          <a:effectLst>
            <a:glow rad="228600">
              <a:srgbClr val="FFFF00">
                <a:alpha val="75000"/>
              </a:srgbClr>
            </a:glow>
            <a:outerShdw blurRad="40005" dist="22984" dir="5400000" rotWithShape="0">
              <a:srgbClr val="000000">
                <a:alpha val="4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07000" y="1816100"/>
            <a:ext cx="2997199" cy="3699068"/>
          </a:xfrm>
        </p:spPr>
        <p:txBody>
          <a:bodyPr/>
          <a:lstStyle/>
          <a:p>
            <a:pPr marL="0" indent="0" algn="ctr">
              <a:buNone/>
            </a:pPr>
            <a:r>
              <a:rPr lang="en-US" sz="3200" dirty="0" smtClean="0">
                <a:effectLst>
                  <a:outerShdw blurRad="50800" dist="38100" dir="2700000" algn="tl" rotWithShape="0">
                    <a:schemeClr val="bg2">
                      <a:lumMod val="25000"/>
                      <a:alpha val="43000"/>
                    </a:schemeClr>
                  </a:outerShdw>
                </a:effectLst>
              </a:rPr>
              <a:t>Believe it or not, this is how many Franchisors deal with “</a:t>
            </a:r>
            <a:r>
              <a:rPr lang="en-US" sz="3200" dirty="0" err="1" smtClean="0">
                <a:effectLst>
                  <a:outerShdw blurRad="50800" dist="38100" dir="2700000" algn="tl" rotWithShape="0">
                    <a:schemeClr val="bg2">
                      <a:lumMod val="25000"/>
                      <a:alpha val="43000"/>
                    </a:schemeClr>
                  </a:outerShdw>
                </a:effectLst>
              </a:rPr>
              <a:t>Resales</a:t>
            </a:r>
            <a:r>
              <a:rPr lang="en-US" sz="3200" dirty="0">
                <a:effectLst>
                  <a:outerShdw blurRad="50800" dist="38100" dir="2700000" algn="tl" rotWithShape="0">
                    <a:schemeClr val="bg2">
                      <a:lumMod val="25000"/>
                      <a:alpha val="43000"/>
                    </a:schemeClr>
                  </a:outerShdw>
                </a:effectLst>
              </a:rPr>
              <a:t>!</a:t>
            </a:r>
            <a:r>
              <a:rPr lang="en-US" sz="3200" dirty="0" smtClean="0">
                <a:effectLst>
                  <a:outerShdw blurRad="50800" dist="38100" dir="2700000" algn="tl" rotWithShape="0">
                    <a:schemeClr val="bg2">
                      <a:lumMod val="25000"/>
                      <a:alpha val="43000"/>
                    </a:schemeClr>
                  </a:outerShdw>
                </a:effectLst>
              </a:rPr>
              <a:t>”</a:t>
            </a:r>
            <a:endParaRPr lang="en-US" sz="3200" dirty="0">
              <a:effectLst>
                <a:outerShdw blurRad="50800" dist="38100" dir="2700000" algn="tl" rotWithShape="0">
                  <a:schemeClr val="bg2">
                    <a:lumMod val="25000"/>
                    <a:alpha val="43000"/>
                  </a:schemeClr>
                </a:outerShdw>
              </a:effectLst>
            </a:endParaRPr>
          </a:p>
        </p:txBody>
      </p:sp>
      <p:pic>
        <p:nvPicPr>
          <p:cNvPr id="6" name="Content Placeholder 5" descr="upToDate.jpg"/>
          <p:cNvPicPr>
            <a:picLocks noGrp="1" noChangeAspect="1"/>
          </p:cNvPicPr>
          <p:nvPr>
            <p:ph sz="quarter" idx="13"/>
          </p:nvPr>
        </p:nvPicPr>
        <p:blipFill>
          <a:blip r:embed="rId3" cstate="email">
            <a:extLst>
              <a:ext uri="{28A0092B-C50C-407E-A947-70E740481C1C}">
                <a14:useLocalDpi xmlns:a14="http://schemas.microsoft.com/office/drawing/2010/main" val="0"/>
              </a:ext>
            </a:extLst>
          </a:blip>
          <a:srcRect l="12864" r="12864"/>
          <a:stretch>
            <a:fillRect/>
          </a:stretch>
        </p:blipFill>
        <p:spPr>
          <a:xfrm>
            <a:off x="787400" y="2467792"/>
            <a:ext cx="4280087" cy="2323476"/>
          </a:xfrm>
          <a:prstGeom prst="rect">
            <a:avLst/>
          </a:prstGeom>
          <a:ln w="22225">
            <a:solidFill>
              <a:schemeClr val="accent6">
                <a:lumMod val="20000"/>
                <a:lumOff val="8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1016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olorPi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50999"/>
            <a:ext cx="3771900" cy="3798463"/>
          </a:xfrm>
          <a:prstGeom prst="rect">
            <a:avLst/>
          </a:prstGeom>
          <a:ln w="38100">
            <a:solidFill>
              <a:schemeClr val="accent6">
                <a:lumMod val="20000"/>
                <a:lumOff val="80000"/>
              </a:schemeClr>
            </a:solidFill>
          </a:ln>
          <a:effectLst>
            <a:glow rad="152400">
              <a:srgbClr val="FFFF00">
                <a:alpha val="75000"/>
              </a:srgbClr>
            </a:glow>
            <a:outerShdw blurRad="292100" dist="139700" dir="2700000" algn="tl" rotWithShape="0">
              <a:srgbClr val="333333">
                <a:alpha val="65000"/>
              </a:srgbClr>
            </a:outerShdw>
          </a:effectLst>
        </p:spPr>
      </p:pic>
      <p:sp>
        <p:nvSpPr>
          <p:cNvPr id="2" name="Rectangle 1"/>
          <p:cNvSpPr/>
          <p:nvPr/>
        </p:nvSpPr>
        <p:spPr>
          <a:xfrm>
            <a:off x="409576" y="1809750"/>
            <a:ext cx="3962400" cy="3693319"/>
          </a:xfrm>
          <a:prstGeom prst="rect">
            <a:avLst/>
          </a:prstGeom>
        </p:spPr>
        <p:txBody>
          <a:bodyPr wrap="square">
            <a:spAutoFit/>
          </a:bodyPr>
          <a:lstStyle/>
          <a:p>
            <a:r>
              <a:rPr lang="en-US" b="1" dirty="0"/>
              <a:t>Our experience from years of brokering Franchise </a:t>
            </a:r>
            <a:r>
              <a:rPr lang="en-US" b="1" dirty="0" err="1"/>
              <a:t>Resales</a:t>
            </a:r>
            <a:r>
              <a:rPr lang="en-US" b="1" dirty="0"/>
              <a:t> </a:t>
            </a:r>
            <a:r>
              <a:rPr lang="en-US" b="1" dirty="0" smtClean="0"/>
              <a:t>tells us: </a:t>
            </a:r>
            <a:endParaRPr lang="en-US" b="1" dirty="0"/>
          </a:p>
          <a:p>
            <a:endParaRPr lang="en-US" dirty="0"/>
          </a:p>
          <a:p>
            <a:pPr marL="285750" indent="-285750">
              <a:buFont typeface="Arial" panose="020B0604020202020204" pitchFamily="34" charset="0"/>
              <a:buChar char="•"/>
            </a:pPr>
            <a:r>
              <a:rPr lang="en-US" dirty="0"/>
              <a:t>When a franchisor has a franchisee that is </a:t>
            </a:r>
            <a:r>
              <a:rPr lang="en-US" b="1" i="1" dirty="0">
                <a:solidFill>
                  <a:srgbClr val="FF0000"/>
                </a:solidFill>
              </a:rPr>
              <a:t>not happy </a:t>
            </a:r>
            <a:r>
              <a:rPr lang="en-US" dirty="0"/>
              <a:t>with his/her own business </a:t>
            </a:r>
            <a:r>
              <a:rPr lang="en-US" dirty="0" smtClean="0"/>
              <a:t>or </a:t>
            </a:r>
            <a:r>
              <a:rPr lang="en-US" dirty="0"/>
              <a:t>the franchisor has decided the time has come it would be better for the brand to replace the franchisee, there is </a:t>
            </a:r>
            <a:r>
              <a:rPr lang="en-US" b="1" i="1" dirty="0">
                <a:solidFill>
                  <a:srgbClr val="FF0000"/>
                </a:solidFill>
              </a:rPr>
              <a:t>only a 20% chance </a:t>
            </a:r>
            <a:r>
              <a:rPr lang="en-US" dirty="0"/>
              <a:t>the final outcome will be a positive one.</a:t>
            </a:r>
          </a:p>
        </p:txBody>
      </p:sp>
    </p:spTree>
    <p:extLst>
      <p:ext uri="{BB962C8B-B14F-4D97-AF65-F5344CB8AC3E}">
        <p14:creationId xmlns:p14="http://schemas.microsoft.com/office/powerpoint/2010/main" val="4285213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5100" y="1460500"/>
            <a:ext cx="6388100" cy="1384995"/>
          </a:xfrm>
          <a:prstGeom prst="rect">
            <a:avLst/>
          </a:prstGeom>
          <a:noFill/>
        </p:spPr>
        <p:txBody>
          <a:bodyPr wrap="square" rtlCol="0">
            <a:spAutoFit/>
          </a:bodyPr>
          <a:lstStyle/>
          <a:p>
            <a:pPr algn="ctr"/>
            <a:r>
              <a:rPr lang="en-US" sz="2800" b="1" dirty="0">
                <a:solidFill>
                  <a:schemeClr val="accent6">
                    <a:lumMod val="75000"/>
                  </a:schemeClr>
                </a:solidFill>
                <a:latin typeface="Calibri"/>
                <a:cs typeface="Calibri"/>
              </a:rPr>
              <a:t>There is a 20% chance your Franchisee will not be successful in his/her </a:t>
            </a:r>
            <a:endParaRPr lang="en-US" sz="2800" b="1" dirty="0" smtClean="0">
              <a:solidFill>
                <a:schemeClr val="accent6">
                  <a:lumMod val="75000"/>
                </a:schemeClr>
              </a:solidFill>
              <a:latin typeface="Calibri"/>
              <a:cs typeface="Calibri"/>
            </a:endParaRPr>
          </a:p>
          <a:p>
            <a:pPr algn="ctr"/>
            <a:r>
              <a:rPr lang="en-US" sz="2800" b="1" dirty="0" smtClean="0">
                <a:solidFill>
                  <a:schemeClr val="accent6">
                    <a:lumMod val="75000"/>
                  </a:schemeClr>
                </a:solidFill>
                <a:latin typeface="Calibri"/>
                <a:cs typeface="Calibri"/>
              </a:rPr>
              <a:t>efforts </a:t>
            </a:r>
            <a:r>
              <a:rPr lang="en-US" sz="2800" b="1" dirty="0">
                <a:solidFill>
                  <a:schemeClr val="accent6">
                    <a:lumMod val="75000"/>
                  </a:schemeClr>
                </a:solidFill>
                <a:latin typeface="Calibri"/>
                <a:cs typeface="Calibri"/>
              </a:rPr>
              <a:t>to sell the unit.</a:t>
            </a:r>
          </a:p>
        </p:txBody>
      </p:sp>
      <p:sp>
        <p:nvSpPr>
          <p:cNvPr id="2" name="Rectangle 1"/>
          <p:cNvSpPr/>
          <p:nvPr/>
        </p:nvSpPr>
        <p:spPr>
          <a:xfrm>
            <a:off x="1238250" y="3152001"/>
            <a:ext cx="5324475" cy="2585323"/>
          </a:xfrm>
          <a:prstGeom prst="rect">
            <a:avLst/>
          </a:prstGeom>
        </p:spPr>
        <p:txBody>
          <a:bodyPr wrap="square">
            <a:spAutoFit/>
          </a:bodyPr>
          <a:lstStyle/>
          <a:p>
            <a:pPr marL="285750" indent="-285750">
              <a:buFont typeface="Arial" panose="020B0604020202020204" pitchFamily="34" charset="0"/>
              <a:buChar char="•"/>
            </a:pPr>
            <a:r>
              <a:rPr lang="en-US" dirty="0"/>
              <a:t>Feeling stuck with a business he/she cannot sell, your franchisee becomes more and more dissatisfied as time goes by. Customer satisfaction suffers, revenues and profits decrease.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When </a:t>
            </a:r>
            <a:r>
              <a:rPr lang="en-US" dirty="0"/>
              <a:t>asked, this franchisee will no doubt blame you, the Franchisor, not himself for his failures. </a:t>
            </a:r>
          </a:p>
        </p:txBody>
      </p:sp>
    </p:spTree>
    <p:extLst>
      <p:ext uri="{BB962C8B-B14F-4D97-AF65-F5344CB8AC3E}">
        <p14:creationId xmlns:p14="http://schemas.microsoft.com/office/powerpoint/2010/main" val="2720707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5100" y="1460500"/>
            <a:ext cx="6388100" cy="954107"/>
          </a:xfrm>
          <a:prstGeom prst="rect">
            <a:avLst/>
          </a:prstGeom>
          <a:noFill/>
        </p:spPr>
        <p:txBody>
          <a:bodyPr wrap="square" rtlCol="0">
            <a:spAutoFit/>
          </a:bodyPr>
          <a:lstStyle/>
          <a:p>
            <a:pPr algn="ctr"/>
            <a:r>
              <a:rPr lang="en-US" sz="2800" b="1" dirty="0">
                <a:solidFill>
                  <a:schemeClr val="accent6">
                    <a:lumMod val="75000"/>
                  </a:schemeClr>
                </a:solidFill>
                <a:latin typeface="Calibri"/>
                <a:cs typeface="Calibri"/>
              </a:rPr>
              <a:t>There is a 20% chance </a:t>
            </a:r>
            <a:r>
              <a:rPr lang="en-US" sz="2800" b="1" dirty="0" smtClean="0">
                <a:solidFill>
                  <a:schemeClr val="accent6">
                    <a:lumMod val="75000"/>
                  </a:schemeClr>
                </a:solidFill>
                <a:latin typeface="Calibri"/>
                <a:cs typeface="Calibri"/>
              </a:rPr>
              <a:t>you will end up taking back the franchise.</a:t>
            </a:r>
            <a:endParaRPr lang="en-US" sz="2800" b="1" dirty="0">
              <a:solidFill>
                <a:schemeClr val="accent6">
                  <a:lumMod val="75000"/>
                </a:schemeClr>
              </a:solidFill>
              <a:latin typeface="Calibri"/>
              <a:cs typeface="Calibri"/>
            </a:endParaRPr>
          </a:p>
        </p:txBody>
      </p:sp>
      <p:sp>
        <p:nvSpPr>
          <p:cNvPr id="2" name="Rectangle 1"/>
          <p:cNvSpPr/>
          <p:nvPr/>
        </p:nvSpPr>
        <p:spPr>
          <a:xfrm>
            <a:off x="666750" y="2274837"/>
            <a:ext cx="7762875" cy="2308324"/>
          </a:xfrm>
          <a:prstGeom prst="rect">
            <a:avLst/>
          </a:prstGeom>
        </p:spPr>
        <p:txBody>
          <a:bodyPr wrap="square">
            <a:spAutoFit/>
          </a:bodyPr>
          <a:lstStyle/>
          <a:p>
            <a:endParaRPr lang="en-US" dirty="0" smtClean="0"/>
          </a:p>
          <a:p>
            <a:endParaRPr lang="en-US" dirty="0" smtClean="0"/>
          </a:p>
          <a:p>
            <a:endParaRPr lang="en-US" dirty="0" smtClean="0"/>
          </a:p>
          <a:p>
            <a:pPr marL="285750" indent="-285750">
              <a:buFont typeface="Arial" panose="020B0604020202020204" pitchFamily="34" charset="0"/>
              <a:buChar char="•"/>
            </a:pPr>
            <a:r>
              <a:rPr lang="en-US" dirty="0" smtClean="0"/>
              <a:t>This </a:t>
            </a:r>
            <a:r>
              <a:rPr lang="en-US" dirty="0"/>
              <a:t>outcome usually ends up being a financial hardship as the business will no doubt require precious financial resources to survive</a:t>
            </a:r>
            <a:r>
              <a:rPr lang="en-US" dirty="0" smtClean="0"/>
              <a:t>.</a:t>
            </a:r>
          </a:p>
          <a:p>
            <a:endParaRPr lang="en-US" dirty="0"/>
          </a:p>
          <a:p>
            <a:pPr marL="285750" indent="-285750">
              <a:buFont typeface="Arial" panose="020B0604020202020204" pitchFamily="34" charset="0"/>
              <a:buChar char="•"/>
            </a:pPr>
            <a:r>
              <a:rPr lang="en-US" dirty="0"/>
              <a:t>Additionally, management time will be </a:t>
            </a:r>
            <a:r>
              <a:rPr lang="en-US" dirty="0" smtClean="0"/>
              <a:t>distracted and diverted </a:t>
            </a:r>
            <a:r>
              <a:rPr lang="en-US" dirty="0"/>
              <a:t>in your attempt to fix this problem unit rather than growing your Franchise. </a:t>
            </a:r>
          </a:p>
        </p:txBody>
      </p:sp>
    </p:spTree>
    <p:extLst>
      <p:ext uri="{BB962C8B-B14F-4D97-AF65-F5344CB8AC3E}">
        <p14:creationId xmlns:p14="http://schemas.microsoft.com/office/powerpoint/2010/main" val="289189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5100" y="1460500"/>
            <a:ext cx="6388100" cy="1200329"/>
          </a:xfrm>
          <a:prstGeom prst="rect">
            <a:avLst/>
          </a:prstGeom>
          <a:noFill/>
        </p:spPr>
        <p:txBody>
          <a:bodyPr wrap="square" rtlCol="0">
            <a:spAutoFit/>
          </a:bodyPr>
          <a:lstStyle/>
          <a:p>
            <a:pPr algn="ctr"/>
            <a:r>
              <a:rPr lang="en-US" sz="2400" b="1" dirty="0">
                <a:solidFill>
                  <a:schemeClr val="accent6">
                    <a:lumMod val="75000"/>
                  </a:schemeClr>
                </a:solidFill>
                <a:cs typeface="Calibri"/>
              </a:rPr>
              <a:t>There is a 20% chance </a:t>
            </a:r>
            <a:r>
              <a:rPr lang="en-US" sz="2400" b="1" dirty="0" smtClean="0">
                <a:solidFill>
                  <a:schemeClr val="accent6">
                    <a:lumMod val="75000"/>
                  </a:schemeClr>
                </a:solidFill>
                <a:cs typeface="Calibri"/>
              </a:rPr>
              <a:t>your Franchisee will just close his/her business entirely and walk away.</a:t>
            </a:r>
            <a:endParaRPr lang="en-US" sz="2400" b="1" dirty="0">
              <a:solidFill>
                <a:schemeClr val="accent6">
                  <a:lumMod val="75000"/>
                </a:schemeClr>
              </a:solidFill>
              <a:cs typeface="Calibri"/>
            </a:endParaRPr>
          </a:p>
        </p:txBody>
      </p:sp>
      <p:sp>
        <p:nvSpPr>
          <p:cNvPr id="2" name="Rectangle 1"/>
          <p:cNvSpPr/>
          <p:nvPr/>
        </p:nvSpPr>
        <p:spPr>
          <a:xfrm>
            <a:off x="704850" y="3124200"/>
            <a:ext cx="7848600" cy="2031325"/>
          </a:xfrm>
          <a:prstGeom prst="rect">
            <a:avLst/>
          </a:prstGeom>
        </p:spPr>
        <p:txBody>
          <a:bodyPr wrap="square">
            <a:spAutoFit/>
          </a:bodyPr>
          <a:lstStyle/>
          <a:p>
            <a:pPr marL="342900" indent="-342900">
              <a:buFont typeface="Arial" panose="020B0604020202020204" pitchFamily="34" charset="0"/>
              <a:buChar char="•"/>
            </a:pPr>
            <a:r>
              <a:rPr lang="en-US" dirty="0"/>
              <a:t>Lost </a:t>
            </a:r>
            <a:r>
              <a:rPr lang="en-US" dirty="0" smtClean="0"/>
              <a:t>Royalties.</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Negative impact on your Item 20 – A new potential Franchisee might decide not to go forward as a result of too many negative items in your Item 20</a:t>
            </a:r>
            <a:r>
              <a:rPr lang="en-US" dirty="0" smtClean="0"/>
              <a:t>.</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Bad public </a:t>
            </a:r>
            <a:r>
              <a:rPr lang="en-US" dirty="0" smtClean="0"/>
              <a:t>relations.   </a:t>
            </a:r>
            <a:r>
              <a:rPr lang="en-US" dirty="0"/>
              <a:t>(“Dark Store”)</a:t>
            </a:r>
          </a:p>
        </p:txBody>
      </p:sp>
    </p:spTree>
    <p:extLst>
      <p:ext uri="{BB962C8B-B14F-4D97-AF65-F5344CB8AC3E}">
        <p14:creationId xmlns:p14="http://schemas.microsoft.com/office/powerpoint/2010/main" val="1235026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476" y="1282700"/>
            <a:ext cx="7882138" cy="1384995"/>
          </a:xfrm>
          <a:prstGeom prst="rect">
            <a:avLst/>
          </a:prstGeom>
          <a:noFill/>
        </p:spPr>
        <p:txBody>
          <a:bodyPr wrap="square" rtlCol="0">
            <a:spAutoFit/>
          </a:bodyPr>
          <a:lstStyle/>
          <a:p>
            <a:pPr algn="ctr"/>
            <a:r>
              <a:rPr lang="en-US" sz="2800" b="1" dirty="0">
                <a:solidFill>
                  <a:schemeClr val="accent6">
                    <a:lumMod val="75000"/>
                  </a:schemeClr>
                </a:solidFill>
                <a:latin typeface="Calibri"/>
                <a:cs typeface="Calibri"/>
              </a:rPr>
              <a:t>There is a 20% chance your Franchisee will </a:t>
            </a:r>
            <a:r>
              <a:rPr lang="en-US" sz="2800" b="1" dirty="0" smtClean="0">
                <a:solidFill>
                  <a:schemeClr val="accent6">
                    <a:lumMod val="75000"/>
                  </a:schemeClr>
                </a:solidFill>
                <a:latin typeface="Calibri"/>
                <a:cs typeface="Calibri"/>
              </a:rPr>
              <a:t>sell the business to someone who would have bought </a:t>
            </a:r>
          </a:p>
          <a:p>
            <a:pPr algn="ctr"/>
            <a:r>
              <a:rPr lang="en-US" sz="2800" b="1" dirty="0" smtClean="0">
                <a:solidFill>
                  <a:schemeClr val="accent6">
                    <a:lumMod val="75000"/>
                  </a:schemeClr>
                </a:solidFill>
                <a:latin typeface="Calibri"/>
                <a:cs typeface="Calibri"/>
              </a:rPr>
              <a:t>a new Franchise from you.</a:t>
            </a:r>
            <a:endParaRPr lang="en-US" sz="2800" b="1" dirty="0">
              <a:solidFill>
                <a:schemeClr val="accent6">
                  <a:lumMod val="75000"/>
                </a:schemeClr>
              </a:solidFill>
              <a:latin typeface="Calibri"/>
              <a:cs typeface="Calibri"/>
            </a:endParaRPr>
          </a:p>
        </p:txBody>
      </p:sp>
      <p:sp>
        <p:nvSpPr>
          <p:cNvPr id="2" name="Rectangle 1"/>
          <p:cNvSpPr/>
          <p:nvPr/>
        </p:nvSpPr>
        <p:spPr>
          <a:xfrm>
            <a:off x="628477" y="3028951"/>
            <a:ext cx="7801148" cy="1477328"/>
          </a:xfrm>
          <a:prstGeom prst="rect">
            <a:avLst/>
          </a:prstGeom>
        </p:spPr>
        <p:txBody>
          <a:bodyPr wrap="square">
            <a:spAutoFit/>
          </a:bodyPr>
          <a:lstStyle/>
          <a:p>
            <a:pPr marL="285750" indent="-285750">
              <a:buFont typeface="Arial" panose="020B0604020202020204" pitchFamily="34" charset="0"/>
              <a:buChar char="•"/>
            </a:pPr>
            <a:r>
              <a:rPr lang="en-US" dirty="0"/>
              <a:t>As a Franchisor, this scenario might solve an immediate problem with this particular Franchisee but it does not create incremental value.</a:t>
            </a:r>
            <a:br>
              <a:rPr lang="en-US" dirty="0"/>
            </a:br>
            <a:endParaRPr lang="en-US" dirty="0"/>
          </a:p>
          <a:p>
            <a:pPr marL="285750" indent="-285750">
              <a:buFont typeface="Arial" panose="020B0604020202020204" pitchFamily="34" charset="0"/>
              <a:buChar char="•"/>
            </a:pPr>
            <a:r>
              <a:rPr lang="en-US" dirty="0"/>
              <a:t>If your firm uses growth to measure the progress and success of your franchise development people then this outcome is a zero sum gain. </a:t>
            </a:r>
          </a:p>
        </p:txBody>
      </p:sp>
    </p:spTree>
    <p:extLst>
      <p:ext uri="{BB962C8B-B14F-4D97-AF65-F5344CB8AC3E}">
        <p14:creationId xmlns:p14="http://schemas.microsoft.com/office/powerpoint/2010/main" val="4208769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3592</TotalTime>
  <Words>1021</Words>
  <Application>Microsoft Office PowerPoint</Application>
  <PresentationFormat>On-screen Show (4:3)</PresentationFormat>
  <Paragraphs>127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Slipstream</vt:lpstr>
      <vt:lpstr>PowerPoint Presentation</vt:lpstr>
      <vt:lpstr>What do most Franchise Resales and time bombs  have in common?</vt:lpstr>
      <vt:lpstr>PowerPoint Presentation</vt:lpstr>
      <vt:lpstr>Believe it or not, this is how many Franchisors deal with “Resales!”</vt:lpstr>
      <vt:lpstr>PowerPoint Presentation</vt:lpstr>
      <vt:lpstr>PowerPoint Presentation</vt:lpstr>
      <vt:lpstr>PowerPoint Presentation</vt:lpstr>
      <vt:lpstr>PowerPoint Presentation</vt:lpstr>
      <vt:lpstr>PowerPoint Presentation</vt:lpstr>
      <vt:lpstr>PowerPoint Presentation</vt:lpstr>
      <vt:lpstr>A proactive approach is a strategic imperative!</vt:lpstr>
      <vt:lpstr>PowerPoint Presentation</vt:lpstr>
      <vt:lpstr>PowerPoint Presentation</vt:lpstr>
      <vt:lpstr>PowerPoint Presentation</vt:lpstr>
      <vt:lpstr>The solution…….</vt:lpstr>
      <vt:lpstr>PowerPoint Presentation</vt:lpstr>
      <vt:lpstr>Our typical buyer</vt:lpstr>
      <vt:lpstr>Our typical buyer (cont.)</vt:lpstr>
      <vt:lpstr>In conclusion…………..</vt:lpstr>
      <vt:lpstr>Questions?         John Waller, E.V.P. Franchise Sales Group King &amp; King / U.S. Franchise Brokers Direct: (240) 409-3033 Toll Free: (888) 565-6468 E-Mail: John@KingandKingLLC.com Website: www.KingandKingLLC.com  </vt:lpstr>
    </vt:vector>
  </TitlesOfParts>
  <Company>King &amp; King Business Advisors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King</dc:creator>
  <cp:lastModifiedBy>John Waller</cp:lastModifiedBy>
  <cp:revision>247</cp:revision>
  <cp:lastPrinted>2014-01-15T19:13:13Z</cp:lastPrinted>
  <dcterms:created xsi:type="dcterms:W3CDTF">2014-01-15T14:58:54Z</dcterms:created>
  <dcterms:modified xsi:type="dcterms:W3CDTF">2014-05-22T11:49:07Z</dcterms:modified>
</cp:coreProperties>
</file>